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25" r:id="rId9"/>
    <p:sldId id="316" r:id="rId10"/>
    <p:sldId id="289" r:id="rId11"/>
    <p:sldId id="290" r:id="rId12"/>
    <p:sldId id="291" r:id="rId13"/>
    <p:sldId id="328" r:id="rId14"/>
    <p:sldId id="329" r:id="rId15"/>
    <p:sldId id="337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F2E5"/>
    <a:srgbClr val="0000FF"/>
    <a:srgbClr val="CCCCFF"/>
    <a:srgbClr val="CC00CC"/>
    <a:srgbClr val="FFCCFF"/>
    <a:srgbClr val="CCFFCC"/>
    <a:srgbClr val="FF5050"/>
    <a:srgbClr val="FF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1554" autoAdjust="0"/>
  </p:normalViewPr>
  <p:slideViewPr>
    <p:cSldViewPr snapToGrid="0">
      <p:cViewPr varScale="1">
        <p:scale>
          <a:sx n="126" d="100"/>
          <a:sy n="126" d="100"/>
        </p:scale>
        <p:origin x="45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0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5" Type="http://schemas.openxmlformats.org/officeDocument/2006/relationships/image" Target="../media/image33.wmf"/><Relationship Id="rId4" Type="http://schemas.openxmlformats.org/officeDocument/2006/relationships/image" Target="../media/image3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入射光在主截面内说明入射光的主平面和</a:t>
            </a:r>
            <a:r>
              <a:rPr kumimoji="1" lang="zh-CN" altLang="en-US"/>
              <a:t>主截面重合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8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光轴方向发生了变化，</a:t>
            </a:r>
            <a:r>
              <a:rPr kumimoji="1" lang="en-US" altLang="zh-CN" dirty="0"/>
              <a:t>o</a:t>
            </a:r>
            <a:r>
              <a:rPr kumimoji="1" lang="zh-CN" altLang="en-US" dirty="0"/>
              <a:t>光和</a:t>
            </a:r>
            <a:r>
              <a:rPr kumimoji="1" lang="en-US" altLang="zh-CN" dirty="0"/>
              <a:t>e</a:t>
            </a:r>
            <a:r>
              <a:rPr kumimoji="1" lang="zh-CN" altLang="en-US" dirty="0"/>
              <a:t>光的偏振方向也</a:t>
            </a:r>
            <a:r>
              <a:rPr kumimoji="1" lang="zh-CN" altLang="en-US"/>
              <a:t>要跟着变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2C5DA-2517-4037-9400-6179154145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3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59.png"/><Relationship Id="rId3" Type="http://schemas.openxmlformats.org/officeDocument/2006/relationships/oleObject" Target="../embeddings/oleObject2.bin"/><Relationship Id="rId21" Type="http://schemas.openxmlformats.org/officeDocument/2006/relationships/image" Target="../media/image62.png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10.wmf"/><Relationship Id="rId19" Type="http://schemas.openxmlformats.org/officeDocument/2006/relationships/image" Target="../media/image60.png"/><Relationship Id="rId4" Type="http://schemas.openxmlformats.org/officeDocument/2006/relationships/image" Target="../media/image7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.wmf"/><Relationship Id="rId22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image" Target="../media/image65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69.png"/><Relationship Id="rId10" Type="http://schemas.openxmlformats.org/officeDocument/2006/relationships/image" Target="../media/image11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image" Target="../media/image323.png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4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1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3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2.png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3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98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471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1.png"/><Relationship Id="rId7" Type="http://schemas.openxmlformats.org/officeDocument/2006/relationships/image" Target="../media/image8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1.png"/><Relationship Id="rId10" Type="http://schemas.openxmlformats.org/officeDocument/2006/relationships/image" Target="../media/image118.png"/><Relationship Id="rId4" Type="http://schemas.openxmlformats.org/officeDocument/2006/relationships/image" Target="../media/image53.png"/><Relationship Id="rId9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20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136.png"/><Relationship Id="rId3" Type="http://schemas.openxmlformats.org/officeDocument/2006/relationships/image" Target="../media/image1610.png"/><Relationship Id="rId7" Type="http://schemas.openxmlformats.org/officeDocument/2006/relationships/image" Target="../media/image510.png"/><Relationship Id="rId12" Type="http://schemas.openxmlformats.org/officeDocument/2006/relationships/image" Target="../media/image163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11" Type="http://schemas.openxmlformats.org/officeDocument/2006/relationships/image" Target="../media/image135.png"/><Relationship Id="rId5" Type="http://schemas.openxmlformats.org/officeDocument/2006/relationships/image" Target="../media/image470.png"/><Relationship Id="rId10" Type="http://schemas.openxmlformats.org/officeDocument/2006/relationships/image" Target="../media/image550.png"/><Relationship Id="rId4" Type="http://schemas.openxmlformats.org/officeDocument/2006/relationships/image" Target="../media/image321.png"/><Relationship Id="rId9" Type="http://schemas.openxmlformats.org/officeDocument/2006/relationships/image" Target="../media/image5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3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36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35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85.png"/><Relationship Id="rId7" Type="http://schemas.openxmlformats.org/officeDocument/2006/relationships/image" Target="../media/image18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.png"/><Relationship Id="rId5" Type="http://schemas.openxmlformats.org/officeDocument/2006/relationships/image" Target="../media/image187.png"/><Relationship Id="rId10" Type="http://schemas.openxmlformats.org/officeDocument/2006/relationships/image" Target="../media/image141.png"/><Relationship Id="rId4" Type="http://schemas.openxmlformats.org/officeDocument/2006/relationships/image" Target="../media/image186.png"/><Relationship Id="rId9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.png"/><Relationship Id="rId3" Type="http://schemas.openxmlformats.org/officeDocument/2006/relationships/image" Target="../media/image162.png"/><Relationship Id="rId7" Type="http://schemas.openxmlformats.org/officeDocument/2006/relationships/image" Target="../media/image208.png"/><Relationship Id="rId12" Type="http://schemas.openxmlformats.org/officeDocument/2006/relationships/image" Target="../media/image113.png"/><Relationship Id="rId2" Type="http://schemas.openxmlformats.org/officeDocument/2006/relationships/image" Target="../media/image20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3.png"/><Relationship Id="rId5" Type="http://schemas.openxmlformats.org/officeDocument/2006/relationships/image" Target="../media/image206.png"/><Relationship Id="rId15" Type="http://schemas.openxmlformats.org/officeDocument/2006/relationships/image" Target="../media/image40.png"/><Relationship Id="rId10" Type="http://schemas.openxmlformats.org/officeDocument/2006/relationships/image" Target="../media/image212.png"/><Relationship Id="rId4" Type="http://schemas.openxmlformats.org/officeDocument/2006/relationships/image" Target="../media/image205.png"/><Relationship Id="rId9" Type="http://schemas.openxmlformats.org/officeDocument/2006/relationships/image" Target="../media/image211.png"/><Relationship Id="rId1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176.png"/><Relationship Id="rId3" Type="http://schemas.openxmlformats.org/officeDocument/2006/relationships/image" Target="../media/image215.png"/><Relationship Id="rId21" Type="http://schemas.openxmlformats.org/officeDocument/2006/relationships/image" Target="../media/image19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175.png"/><Relationship Id="rId2" Type="http://schemas.openxmlformats.org/officeDocument/2006/relationships/image" Target="../media/image214.png"/><Relationship Id="rId16" Type="http://schemas.openxmlformats.org/officeDocument/2006/relationships/image" Target="../media/image228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10" Type="http://schemas.openxmlformats.org/officeDocument/2006/relationships/image" Target="../media/image222.png"/><Relationship Id="rId19" Type="http://schemas.openxmlformats.org/officeDocument/2006/relationships/image" Target="../media/image17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1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0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251.png"/><Relationship Id="rId3" Type="http://schemas.openxmlformats.org/officeDocument/2006/relationships/image" Target="../media/image210.png"/><Relationship Id="rId7" Type="http://schemas.openxmlformats.org/officeDocument/2006/relationships/image" Target="../media/image611.png"/><Relationship Id="rId12" Type="http://schemas.openxmlformats.org/officeDocument/2006/relationships/image" Target="../media/image11.png"/><Relationship Id="rId17" Type="http://schemas.openxmlformats.org/officeDocument/2006/relationships/image" Target="../media/image255.png"/><Relationship Id="rId2" Type="http://schemas.openxmlformats.org/officeDocument/2006/relationships/image" Target="../media/image21.tiff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5" Type="http://schemas.openxmlformats.org/officeDocument/2006/relationships/image" Target="../media/image253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Relationship Id="rId14" Type="http://schemas.openxmlformats.org/officeDocument/2006/relationships/image" Target="../media/image2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2.png"/><Relationship Id="rId17" Type="http://schemas.openxmlformats.org/officeDocument/2006/relationships/image" Target="../media/image26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4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263.png"/><Relationship Id="rId10" Type="http://schemas.openxmlformats.org/officeDocument/2006/relationships/image" Target="../media/image24.wmf"/><Relationship Id="rId19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10.wmf"/><Relationship Id="rId18" Type="http://schemas.openxmlformats.org/officeDocument/2006/relationships/image" Target="../media/image271.png"/><Relationship Id="rId3" Type="http://schemas.openxmlformats.org/officeDocument/2006/relationships/image" Target="../media/image268.png"/><Relationship Id="rId21" Type="http://schemas.openxmlformats.org/officeDocument/2006/relationships/image" Target="../media/image274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5.bin"/><Relationship Id="rId20" Type="http://schemas.openxmlformats.org/officeDocument/2006/relationships/image" Target="../media/image273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9.wmf"/><Relationship Id="rId5" Type="http://schemas.openxmlformats.org/officeDocument/2006/relationships/image" Target="../media/image270.png"/><Relationship Id="rId15" Type="http://schemas.openxmlformats.org/officeDocument/2006/relationships/oleObject" Target="../embeddings/oleObject24.bin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272.png"/><Relationship Id="rId4" Type="http://schemas.openxmlformats.org/officeDocument/2006/relationships/image" Target="../media/image269.png"/><Relationship Id="rId9" Type="http://schemas.openxmlformats.org/officeDocument/2006/relationships/image" Target="../media/image8.wmf"/><Relationship Id="rId14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10.png"/><Relationship Id="rId3" Type="http://schemas.openxmlformats.org/officeDocument/2006/relationships/image" Target="../media/image52.png"/><Relationship Id="rId7" Type="http://schemas.openxmlformats.org/officeDocument/2006/relationships/image" Target="../media/image911.png"/><Relationship Id="rId12" Type="http://schemas.openxmlformats.org/officeDocument/2006/relationships/image" Target="../media/image14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3.png"/><Relationship Id="rId11" Type="http://schemas.openxmlformats.org/officeDocument/2006/relationships/image" Target="../media/image1310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10.png"/><Relationship Id="rId4" Type="http://schemas.openxmlformats.org/officeDocument/2006/relationships/image" Target="../media/image610.png"/><Relationship Id="rId9" Type="http://schemas.openxmlformats.org/officeDocument/2006/relationships/image" Target="../media/image1110.png"/><Relationship Id="rId1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51" y="3977440"/>
            <a:ext cx="5350871" cy="270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55996" y="27079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第六节 光波的偏振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917125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光的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衍射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现象揭示了光的波动性。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96" y="1501900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光波是横波，横波还具有一种特别的现象 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偏振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995" y="215133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光的偏振状态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5996" y="2750177"/>
                <a:ext cx="9381479" cy="1196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 光矢量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，在垂直于光传播方向的平面内，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可能有的振动状态   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光的偏振状态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2750177"/>
                <a:ext cx="9381479" cy="1196994"/>
              </a:xfrm>
              <a:prstGeom prst="rect">
                <a:avLst/>
              </a:prstGeom>
              <a:blipFill rotWithShape="0">
                <a:blip r:embed="rId3"/>
                <a:stretch>
                  <a:fillRect t="-3553" r="-845" b="-13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55995" y="50367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光的偏振状态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3277772" y="4209985"/>
            <a:ext cx="217898" cy="234959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5888" y="401751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18226" y="45558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16496" y="50943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部分偏振光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07618" y="56287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圆偏振光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5888" y="616724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C6200"/>
                </a:solidFill>
                <a:latin typeface="SimHei" charset="-122"/>
                <a:ea typeface="SimHei" charset="-122"/>
                <a:cs typeface="SimHei" charset="-122"/>
              </a:rPr>
              <a:t>椭圆偏振光</a:t>
            </a:r>
          </a:p>
        </p:txBody>
      </p:sp>
    </p:spTree>
    <p:extLst>
      <p:ext uri="{BB962C8B-B14F-4D97-AF65-F5344CB8AC3E}">
        <p14:creationId xmlns:p14="http://schemas.microsoft.com/office/powerpoint/2010/main" val="11964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588" y="296736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线偏振光：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可以分解为两个垂直方向的线偏振光，两个振动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  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同相位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或者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反相位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1587" y="1373954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圆偏振光和椭圆偏振光：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可以分解为两个垂直方向的线偏振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  光，但两个振动的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相位不同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371587" y="2790484"/>
            <a:ext cx="4572000" cy="3276600"/>
            <a:chOff x="3072" y="2256"/>
            <a:chExt cx="2880" cy="2064"/>
          </a:xfrm>
        </p:grpSpPr>
        <p:sp>
          <p:nvSpPr>
            <p:cNvPr id="6" name="Line 67"/>
            <p:cNvSpPr>
              <a:spLocks noChangeShapeType="1"/>
            </p:cNvSpPr>
            <p:nvPr/>
          </p:nvSpPr>
          <p:spPr bwMode="auto">
            <a:xfrm>
              <a:off x="3752" y="2609"/>
              <a:ext cx="385" cy="8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Oval 68"/>
            <p:cNvSpPr>
              <a:spLocks noChangeArrowheads="1"/>
            </p:cNvSpPr>
            <p:nvPr/>
          </p:nvSpPr>
          <p:spPr bwMode="auto">
            <a:xfrm>
              <a:off x="3216" y="2664"/>
              <a:ext cx="408" cy="704"/>
            </a:xfrm>
            <a:prstGeom prst="ellips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Line 69"/>
            <p:cNvSpPr>
              <a:spLocks noChangeShapeType="1"/>
            </p:cNvSpPr>
            <p:nvPr/>
          </p:nvSpPr>
          <p:spPr bwMode="auto">
            <a:xfrm flipV="1">
              <a:off x="3072" y="2888"/>
              <a:ext cx="816" cy="232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70"/>
            <p:cNvSpPr>
              <a:spLocks noChangeShapeType="1"/>
            </p:cNvSpPr>
            <p:nvPr/>
          </p:nvSpPr>
          <p:spPr bwMode="auto">
            <a:xfrm>
              <a:off x="3432" y="2440"/>
              <a:ext cx="0" cy="110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Oval 71"/>
            <p:cNvSpPr>
              <a:spLocks noChangeArrowheads="1"/>
            </p:cNvSpPr>
            <p:nvPr/>
          </p:nvSpPr>
          <p:spPr bwMode="auto">
            <a:xfrm>
              <a:off x="4728" y="2920"/>
              <a:ext cx="409" cy="704"/>
            </a:xfrm>
            <a:prstGeom prst="ellips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Line 72"/>
            <p:cNvSpPr>
              <a:spLocks noChangeShapeType="1"/>
            </p:cNvSpPr>
            <p:nvPr/>
          </p:nvSpPr>
          <p:spPr bwMode="auto">
            <a:xfrm flipV="1">
              <a:off x="4560" y="3168"/>
              <a:ext cx="792" cy="21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73"/>
            <p:cNvSpPr>
              <a:spLocks noChangeShapeType="1"/>
            </p:cNvSpPr>
            <p:nvPr/>
          </p:nvSpPr>
          <p:spPr bwMode="auto">
            <a:xfrm>
              <a:off x="4944" y="2680"/>
              <a:ext cx="1" cy="109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74"/>
            <p:cNvSpPr>
              <a:spLocks noChangeShapeType="1"/>
            </p:cNvSpPr>
            <p:nvPr/>
          </p:nvSpPr>
          <p:spPr bwMode="auto">
            <a:xfrm>
              <a:off x="3424" y="2664"/>
              <a:ext cx="1505" cy="24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75"/>
            <p:cNvSpPr>
              <a:spLocks noChangeShapeType="1"/>
            </p:cNvSpPr>
            <p:nvPr/>
          </p:nvSpPr>
          <p:spPr bwMode="auto">
            <a:xfrm>
              <a:off x="3440" y="3376"/>
              <a:ext cx="1505" cy="24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76"/>
            <p:cNvSpPr>
              <a:spLocks noChangeShapeType="1"/>
            </p:cNvSpPr>
            <p:nvPr/>
          </p:nvSpPr>
          <p:spPr bwMode="auto">
            <a:xfrm>
              <a:off x="3432" y="3024"/>
              <a:ext cx="2121" cy="37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rc 77"/>
            <p:cNvSpPr>
              <a:spLocks/>
            </p:cNvSpPr>
            <p:nvPr/>
          </p:nvSpPr>
          <p:spPr bwMode="auto">
            <a:xfrm flipH="1">
              <a:off x="4008" y="2784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rc 78"/>
            <p:cNvSpPr>
              <a:spLocks/>
            </p:cNvSpPr>
            <p:nvPr/>
          </p:nvSpPr>
          <p:spPr bwMode="auto">
            <a:xfrm flipH="1" flipV="1">
              <a:off x="4000" y="315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Arc 79"/>
            <p:cNvSpPr>
              <a:spLocks/>
            </p:cNvSpPr>
            <p:nvPr/>
          </p:nvSpPr>
          <p:spPr bwMode="auto">
            <a:xfrm flipH="1">
              <a:off x="3544" y="271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Arc 80"/>
            <p:cNvSpPr>
              <a:spLocks/>
            </p:cNvSpPr>
            <p:nvPr/>
          </p:nvSpPr>
          <p:spPr bwMode="auto">
            <a:xfrm flipH="1" flipV="1">
              <a:off x="3536" y="3080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Arc 81"/>
            <p:cNvSpPr>
              <a:spLocks/>
            </p:cNvSpPr>
            <p:nvPr/>
          </p:nvSpPr>
          <p:spPr bwMode="auto">
            <a:xfrm flipH="1">
              <a:off x="3768" y="2768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Arc 82"/>
            <p:cNvSpPr>
              <a:spLocks/>
            </p:cNvSpPr>
            <p:nvPr/>
          </p:nvSpPr>
          <p:spPr bwMode="auto">
            <a:xfrm flipH="1" flipV="1">
              <a:off x="3760" y="3136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Arc 83"/>
            <p:cNvSpPr>
              <a:spLocks/>
            </p:cNvSpPr>
            <p:nvPr/>
          </p:nvSpPr>
          <p:spPr bwMode="auto">
            <a:xfrm flipH="1">
              <a:off x="4496" y="287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rc 84"/>
            <p:cNvSpPr>
              <a:spLocks/>
            </p:cNvSpPr>
            <p:nvPr/>
          </p:nvSpPr>
          <p:spPr bwMode="auto">
            <a:xfrm flipH="1" flipV="1">
              <a:off x="4488" y="3240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rc 85"/>
            <p:cNvSpPr>
              <a:spLocks/>
            </p:cNvSpPr>
            <p:nvPr/>
          </p:nvSpPr>
          <p:spPr bwMode="auto">
            <a:xfrm flipH="1">
              <a:off x="4248" y="2824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rc 86"/>
            <p:cNvSpPr>
              <a:spLocks/>
            </p:cNvSpPr>
            <p:nvPr/>
          </p:nvSpPr>
          <p:spPr bwMode="auto">
            <a:xfrm flipH="1" flipV="1">
              <a:off x="4240" y="319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87"/>
            <p:cNvSpPr>
              <a:spLocks noChangeShapeType="1"/>
            </p:cNvSpPr>
            <p:nvPr/>
          </p:nvSpPr>
          <p:spPr bwMode="auto">
            <a:xfrm>
              <a:off x="3438" y="2664"/>
              <a:ext cx="0" cy="36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88"/>
            <p:cNvSpPr>
              <a:spLocks noChangeShapeType="1"/>
            </p:cNvSpPr>
            <p:nvPr/>
          </p:nvSpPr>
          <p:spPr bwMode="auto">
            <a:xfrm flipH="1">
              <a:off x="4943" y="3290"/>
              <a:ext cx="5" cy="342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89"/>
            <p:cNvSpPr>
              <a:spLocks noChangeShapeType="1"/>
            </p:cNvSpPr>
            <p:nvPr/>
          </p:nvSpPr>
          <p:spPr bwMode="auto">
            <a:xfrm flipH="1" flipV="1">
              <a:off x="3564" y="2832"/>
              <a:ext cx="109" cy="24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90"/>
            <p:cNvSpPr>
              <a:spLocks noChangeShapeType="1"/>
            </p:cNvSpPr>
            <p:nvPr/>
          </p:nvSpPr>
          <p:spPr bwMode="auto">
            <a:xfrm flipH="1" flipV="1">
              <a:off x="3778" y="3044"/>
              <a:ext cx="117" cy="66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91"/>
            <p:cNvSpPr>
              <a:spLocks noChangeShapeType="1"/>
            </p:cNvSpPr>
            <p:nvPr/>
          </p:nvSpPr>
          <p:spPr bwMode="auto">
            <a:xfrm flipH="1">
              <a:off x="4002" y="3152"/>
              <a:ext cx="135" cy="106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92"/>
            <p:cNvSpPr>
              <a:spLocks noChangeShapeType="1"/>
            </p:cNvSpPr>
            <p:nvPr/>
          </p:nvSpPr>
          <p:spPr bwMode="auto">
            <a:xfrm flipH="1">
              <a:off x="4300" y="3198"/>
              <a:ext cx="115" cy="22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93"/>
            <p:cNvSpPr>
              <a:spLocks noChangeShapeType="1"/>
            </p:cNvSpPr>
            <p:nvPr/>
          </p:nvSpPr>
          <p:spPr bwMode="auto">
            <a:xfrm flipH="1">
              <a:off x="4582" y="3240"/>
              <a:ext cx="111" cy="29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94"/>
            <p:cNvSpPr>
              <a:spLocks noChangeArrowheads="1"/>
            </p:cNvSpPr>
            <p:nvPr/>
          </p:nvSpPr>
          <p:spPr bwMode="auto">
            <a:xfrm>
              <a:off x="3880" y="3200"/>
              <a:ext cx="97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Line 95"/>
            <p:cNvSpPr>
              <a:spLocks noChangeShapeType="1"/>
            </p:cNvSpPr>
            <p:nvPr/>
          </p:nvSpPr>
          <p:spPr bwMode="auto">
            <a:xfrm>
              <a:off x="3920" y="3320"/>
              <a:ext cx="65" cy="49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96"/>
            <p:cNvSpPr>
              <a:spLocks noChangeShapeType="1"/>
            </p:cNvSpPr>
            <p:nvPr/>
          </p:nvSpPr>
          <p:spPr bwMode="auto">
            <a:xfrm>
              <a:off x="3992" y="3352"/>
              <a:ext cx="65" cy="65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97"/>
            <p:cNvSpPr>
              <a:spLocks noChangeShapeType="1"/>
            </p:cNvSpPr>
            <p:nvPr/>
          </p:nvSpPr>
          <p:spPr bwMode="auto">
            <a:xfrm flipH="1">
              <a:off x="4136" y="3360"/>
              <a:ext cx="9" cy="80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98"/>
            <p:cNvSpPr>
              <a:spLocks noChangeArrowheads="1"/>
            </p:cNvSpPr>
            <p:nvPr/>
          </p:nvSpPr>
          <p:spPr bwMode="auto">
            <a:xfrm>
              <a:off x="3418" y="2256"/>
              <a:ext cx="231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 i="1"/>
                <a:t> y</a:t>
              </a:r>
              <a:endParaRPr lang="en-US" altLang="zh-CN" sz="2000" b="1"/>
            </a:p>
          </p:txBody>
        </p:sp>
        <p:sp>
          <p:nvSpPr>
            <p:cNvPr id="38" name="Rectangle 99"/>
            <p:cNvSpPr>
              <a:spLocks noChangeArrowheads="1"/>
            </p:cNvSpPr>
            <p:nvPr/>
          </p:nvSpPr>
          <p:spPr bwMode="auto">
            <a:xfrm>
              <a:off x="4999" y="2544"/>
              <a:ext cx="2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/>
                <a:t> </a:t>
              </a:r>
              <a:r>
                <a:rPr lang="en-US" altLang="zh-CN" sz="2000" b="1" i="1"/>
                <a:t>y</a:t>
              </a:r>
              <a:endParaRPr lang="en-US" altLang="zh-CN" sz="2000" b="1"/>
            </a:p>
          </p:txBody>
        </p:sp>
        <p:sp>
          <p:nvSpPr>
            <p:cNvPr id="39" name="Rectangle 100"/>
            <p:cNvSpPr>
              <a:spLocks noChangeArrowheads="1"/>
            </p:cNvSpPr>
            <p:nvPr/>
          </p:nvSpPr>
          <p:spPr bwMode="auto">
            <a:xfrm>
              <a:off x="5376" y="3020"/>
              <a:ext cx="134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 i="1"/>
                <a:t>x</a:t>
              </a:r>
            </a:p>
          </p:txBody>
        </p:sp>
        <p:sp>
          <p:nvSpPr>
            <p:cNvPr id="40" name="Rectangle 101"/>
            <p:cNvSpPr>
              <a:spLocks noChangeArrowheads="1"/>
            </p:cNvSpPr>
            <p:nvPr/>
          </p:nvSpPr>
          <p:spPr bwMode="auto">
            <a:xfrm>
              <a:off x="5520" y="3320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/>
                <a:t> </a:t>
              </a:r>
              <a:r>
                <a:rPr lang="en-US" altLang="zh-CN" sz="2000" b="1" i="1"/>
                <a:t>z</a:t>
              </a:r>
              <a:endParaRPr lang="en-US" altLang="zh-CN" sz="2000" b="1"/>
            </a:p>
          </p:txBody>
        </p:sp>
        <p:sp>
          <p:nvSpPr>
            <p:cNvPr id="41" name="Rectangle 102"/>
            <p:cNvSpPr>
              <a:spLocks noChangeArrowheads="1"/>
            </p:cNvSpPr>
            <p:nvPr/>
          </p:nvSpPr>
          <p:spPr bwMode="auto">
            <a:xfrm>
              <a:off x="4152" y="2544"/>
              <a:ext cx="696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2000" b="1">
                  <a:solidFill>
                    <a:srgbClr val="0000FF"/>
                  </a:solidFill>
                </a:rPr>
                <a:t>传播方向</a:t>
              </a:r>
            </a:p>
          </p:txBody>
        </p:sp>
        <p:sp>
          <p:nvSpPr>
            <p:cNvPr id="42" name="Rectangle 103"/>
            <p:cNvSpPr>
              <a:spLocks noChangeArrowheads="1"/>
            </p:cNvSpPr>
            <p:nvPr/>
          </p:nvSpPr>
          <p:spPr bwMode="auto">
            <a:xfrm>
              <a:off x="4032" y="3484"/>
              <a:ext cx="35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/>
                <a:t> </a:t>
              </a:r>
              <a:r>
                <a:rPr lang="en-US" altLang="zh-CN" sz="2000" b="1" i="1">
                  <a:sym typeface="Symbol" charset="2"/>
                </a:rPr>
                <a:t></a:t>
              </a:r>
              <a:r>
                <a:rPr lang="en-US" altLang="zh-CN" sz="2000" b="1"/>
                <a:t> /2</a:t>
              </a:r>
            </a:p>
          </p:txBody>
        </p:sp>
        <p:sp>
          <p:nvSpPr>
            <p:cNvPr id="43" name="Rectangle 104"/>
            <p:cNvSpPr>
              <a:spLocks noChangeArrowheads="1"/>
            </p:cNvSpPr>
            <p:nvPr/>
          </p:nvSpPr>
          <p:spPr bwMode="auto">
            <a:xfrm>
              <a:off x="3936" y="2784"/>
              <a:ext cx="18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 i="1"/>
                <a:t>x</a:t>
              </a:r>
              <a:endParaRPr lang="en-US" altLang="zh-CN" sz="2000" b="1"/>
            </a:p>
          </p:txBody>
        </p:sp>
        <p:sp>
          <p:nvSpPr>
            <p:cNvPr id="44" name="Line 105"/>
            <p:cNvSpPr>
              <a:spLocks noChangeShapeType="1"/>
            </p:cNvSpPr>
            <p:nvPr/>
          </p:nvSpPr>
          <p:spPr bwMode="auto">
            <a:xfrm flipV="1">
              <a:off x="3272" y="2630"/>
              <a:ext cx="64" cy="72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106"/>
            <p:cNvSpPr>
              <a:spLocks noChangeArrowheads="1"/>
            </p:cNvSpPr>
            <p:nvPr/>
          </p:nvSpPr>
          <p:spPr bwMode="auto">
            <a:xfrm>
              <a:off x="3530" y="3792"/>
              <a:ext cx="2422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2000" b="1" dirty="0">
                  <a:solidFill>
                    <a:srgbClr val="0000FF"/>
                  </a:solidFill>
                </a:rPr>
                <a:t>某时刻右旋圆偏振光</a:t>
              </a:r>
            </a:p>
            <a:p>
              <a:pPr algn="just">
                <a:spcBef>
                  <a:spcPct val="15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</a:rPr>
                <a:t>     </a:t>
              </a:r>
              <a:r>
                <a:rPr lang="en-US" altLang="zh-CN" sz="2000" b="1" i="1" dirty="0">
                  <a:solidFill>
                    <a:srgbClr val="0000FF"/>
                  </a:solidFill>
                </a:rPr>
                <a:t>E 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随 </a:t>
              </a:r>
              <a:r>
                <a:rPr lang="en-US" altLang="zh-CN" sz="2000" b="1" i="1" dirty="0"/>
                <a:t>z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的变化</a:t>
              </a:r>
              <a:endParaRPr lang="zh-CN" altLang="en-US" sz="2000" b="1" dirty="0"/>
            </a:p>
          </p:txBody>
        </p:sp>
        <p:sp>
          <p:nvSpPr>
            <p:cNvPr id="46" name="Rectangle 107"/>
            <p:cNvSpPr>
              <a:spLocks noChangeArrowheads="1"/>
            </p:cNvSpPr>
            <p:nvPr/>
          </p:nvSpPr>
          <p:spPr bwMode="auto">
            <a:xfrm>
              <a:off x="3284" y="2742"/>
              <a:ext cx="160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 i="1">
                  <a:solidFill>
                    <a:srgbClr val="0000FF"/>
                  </a:solidFill>
                </a:rPr>
                <a:t>E</a:t>
              </a:r>
              <a:endParaRPr lang="en-US" altLang="zh-CN" sz="2000" b="1"/>
            </a:p>
          </p:txBody>
        </p:sp>
        <p:sp>
          <p:nvSpPr>
            <p:cNvPr id="47" name="Line 108"/>
            <p:cNvSpPr>
              <a:spLocks noChangeShapeType="1"/>
            </p:cNvSpPr>
            <p:nvPr/>
          </p:nvSpPr>
          <p:spPr bwMode="auto">
            <a:xfrm flipV="1">
              <a:off x="3322" y="2752"/>
              <a:ext cx="104" cy="5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109"/>
            <p:cNvSpPr>
              <a:spLocks noChangeShapeType="1"/>
            </p:cNvSpPr>
            <p:nvPr/>
          </p:nvSpPr>
          <p:spPr bwMode="auto">
            <a:xfrm flipV="1">
              <a:off x="3746" y="4031"/>
              <a:ext cx="142" cy="1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110"/>
            <p:cNvSpPr>
              <a:spLocks/>
            </p:cNvSpPr>
            <p:nvPr/>
          </p:nvSpPr>
          <p:spPr bwMode="auto">
            <a:xfrm>
              <a:off x="3427" y="2670"/>
              <a:ext cx="1513" cy="954"/>
            </a:xfrm>
            <a:custGeom>
              <a:avLst/>
              <a:gdLst>
                <a:gd name="T0" fmla="*/ 0 w 3780"/>
                <a:gd name="T1" fmla="*/ 0 h 2385"/>
                <a:gd name="T2" fmla="*/ 0 w 3780"/>
                <a:gd name="T3" fmla="*/ 0 h 2385"/>
                <a:gd name="T4" fmla="*/ 0 w 3780"/>
                <a:gd name="T5" fmla="*/ 0 h 23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0" h="2385">
                  <a:moveTo>
                    <a:pt x="0" y="0"/>
                  </a:moveTo>
                  <a:cubicBezTo>
                    <a:pt x="547" y="626"/>
                    <a:pt x="1095" y="1253"/>
                    <a:pt x="1725" y="1650"/>
                  </a:cubicBezTo>
                  <a:cubicBezTo>
                    <a:pt x="2355" y="2047"/>
                    <a:pt x="3067" y="2216"/>
                    <a:pt x="3780" y="2385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111"/>
            <p:cNvSpPr>
              <a:spLocks noChangeShapeType="1"/>
            </p:cNvSpPr>
            <p:nvPr/>
          </p:nvSpPr>
          <p:spPr bwMode="auto">
            <a:xfrm>
              <a:off x="4333" y="3600"/>
              <a:ext cx="613" cy="9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12"/>
            <p:cNvSpPr>
              <a:spLocks noChangeShapeType="1"/>
            </p:cNvSpPr>
            <p:nvPr/>
          </p:nvSpPr>
          <p:spPr bwMode="auto">
            <a:xfrm flipH="1" flipV="1">
              <a:off x="3433" y="3450"/>
              <a:ext cx="678" cy="11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113"/>
            <p:cNvSpPr txBox="1">
              <a:spLocks noChangeArrowheads="1"/>
            </p:cNvSpPr>
            <p:nvPr/>
          </p:nvSpPr>
          <p:spPr bwMode="auto">
            <a:xfrm>
              <a:off x="3234" y="2814"/>
              <a:ext cx="22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000" b="1"/>
                <a:t> 0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758364" y="2643541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问题：圆偏振光和椭圆偏振光通过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    偏振片后会发生什么变化？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50427" y="3726670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圆偏振光通过偏振片后不消光，转动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偏振片光强无变化。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758364" y="4821535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椭圆偏振光通过偏振片后不消光，转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动偏振片光强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有变化。</a:t>
            </a:r>
          </a:p>
        </p:txBody>
      </p:sp>
    </p:spTree>
    <p:extLst>
      <p:ext uri="{BB962C8B-B14F-4D97-AF65-F5344CB8AC3E}">
        <p14:creationId xmlns:p14="http://schemas.microsoft.com/office/powerpoint/2010/main" val="977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588" y="3530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小结：</a:t>
            </a:r>
          </a:p>
        </p:txBody>
      </p:sp>
      <p:sp>
        <p:nvSpPr>
          <p:cNvPr id="3" name="罐形 2"/>
          <p:cNvSpPr/>
          <p:nvPr/>
        </p:nvSpPr>
        <p:spPr>
          <a:xfrm rot="5400000">
            <a:off x="3676745" y="1301775"/>
            <a:ext cx="1399922" cy="756345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箭头连接符 3"/>
          <p:cNvCxnSpPr/>
          <p:nvPr/>
        </p:nvCxnSpPr>
        <p:spPr>
          <a:xfrm>
            <a:off x="2431010" y="1691580"/>
            <a:ext cx="1440000" cy="0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 flipV="1">
            <a:off x="4554685" y="1196280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97935" y="135942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待检光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环形箭头 6"/>
          <p:cNvSpPr/>
          <p:nvPr/>
        </p:nvSpPr>
        <p:spPr>
          <a:xfrm>
            <a:off x="4306366" y="532851"/>
            <a:ext cx="462581" cy="728096"/>
          </a:xfrm>
          <a:prstGeom prst="circularArrow">
            <a:avLst>
              <a:gd name="adj1" fmla="val 7794"/>
              <a:gd name="adj2" fmla="val 1142319"/>
              <a:gd name="adj3" fmla="val 20140134"/>
              <a:gd name="adj4" fmla="val 10800000"/>
              <a:gd name="adj5" fmla="val 12500"/>
            </a:avLst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>
            <a:off x="4974918" y="1677512"/>
            <a:ext cx="1440000" cy="0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634957" y="1403154"/>
                <a:ext cx="9748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latin typeface="Cambria Math" charset="0"/>
                        </a:rPr>
                        <m:t>𝑰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= ?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957" y="1403154"/>
                <a:ext cx="97481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136267" y="2509161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旋转偏振片时，探测光强的变化。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71588" y="3270469"/>
                <a:ext cx="61093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不变：对应为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自然光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或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圆偏振光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8" y="3270469"/>
                <a:ext cx="6109365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6667" r="-179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71588" y="4296906"/>
                <a:ext cx="15953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变化：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8" y="4296906"/>
                <a:ext cx="1595309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6667" r="-877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utoShape 2"/>
          <p:cNvSpPr>
            <a:spLocks/>
          </p:cNvSpPr>
          <p:nvPr/>
        </p:nvSpPr>
        <p:spPr bwMode="auto">
          <a:xfrm>
            <a:off x="1917110" y="4133557"/>
            <a:ext cx="221180" cy="99560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33463" y="397942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有消光：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33463" y="45899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无消光：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部分偏振光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或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椭圆偏振光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7935" y="5370537"/>
            <a:ext cx="962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思考：如何区分自然光和圆偏振光，或者部分偏振光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    和椭圆偏振光？</a:t>
            </a:r>
          </a:p>
        </p:txBody>
      </p:sp>
    </p:spTree>
    <p:extLst>
      <p:ext uri="{BB962C8B-B14F-4D97-AF65-F5344CB8AC3E}">
        <p14:creationId xmlns:p14="http://schemas.microsoft.com/office/powerpoint/2010/main" val="22934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反射和折射光的偏振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55569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马吕斯发现，当自然光发生反射时，可产生部分偏振光或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完全偏振光。</a:t>
            </a:r>
          </a:p>
        </p:txBody>
      </p:sp>
      <p:sp>
        <p:nvSpPr>
          <p:cNvPr id="4" name="矩形 3"/>
          <p:cNvSpPr/>
          <p:nvPr/>
        </p:nvSpPr>
        <p:spPr>
          <a:xfrm>
            <a:off x="992574" y="3601304"/>
            <a:ext cx="4367213" cy="19413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992573" y="3601304"/>
            <a:ext cx="43672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1322363" y="1997606"/>
            <a:ext cx="1853818" cy="160369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3165230" y="2124217"/>
            <a:ext cx="0" cy="2602523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3165230" y="1983537"/>
            <a:ext cx="1854000" cy="1602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493945" y="215114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1658534" y="2264338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2003851" y="258225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/>
          <p:cNvCxnSpPr/>
          <p:nvPr/>
        </p:nvCxnSpPr>
        <p:spPr>
          <a:xfrm flipV="1">
            <a:off x="2168440" y="2695452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500748" y="300891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 flipV="1">
            <a:off x="2665337" y="3122111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366006" y="327654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连接符 21"/>
          <p:cNvCxnSpPr/>
          <p:nvPr/>
        </p:nvCxnSpPr>
        <p:spPr>
          <a:xfrm>
            <a:off x="3760290" y="2764299"/>
            <a:ext cx="299235" cy="3499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616880" y="307725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068683" y="268830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连接符 25"/>
          <p:cNvCxnSpPr/>
          <p:nvPr/>
        </p:nvCxnSpPr>
        <p:spPr>
          <a:xfrm>
            <a:off x="4462967" y="2161987"/>
            <a:ext cx="299235" cy="3499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4319557" y="247494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/>
          <p:cNvCxnSpPr/>
          <p:nvPr/>
        </p:nvCxnSpPr>
        <p:spPr>
          <a:xfrm>
            <a:off x="3165230" y="3581342"/>
            <a:ext cx="1154327" cy="2059797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307389" y="387911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32"/>
          <p:cNvCxnSpPr/>
          <p:nvPr/>
        </p:nvCxnSpPr>
        <p:spPr>
          <a:xfrm flipV="1">
            <a:off x="3353817" y="4096298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 flipV="1">
            <a:off x="3486148" y="4351240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708567" y="462406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连接符 36"/>
          <p:cNvCxnSpPr/>
          <p:nvPr/>
        </p:nvCxnSpPr>
        <p:spPr>
          <a:xfrm flipV="1">
            <a:off x="3754995" y="4841249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V="1">
            <a:off x="3887326" y="5096191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/>
          <p:cNvSpPr/>
          <p:nvPr/>
        </p:nvSpPr>
        <p:spPr>
          <a:xfrm>
            <a:off x="2883876" y="3235564"/>
            <a:ext cx="267286" cy="112542"/>
          </a:xfrm>
          <a:custGeom>
            <a:avLst/>
            <a:gdLst>
              <a:gd name="connsiteX0" fmla="*/ 0 w 267286"/>
              <a:gd name="connsiteY0" fmla="*/ 112542 h 112542"/>
              <a:gd name="connsiteX1" fmla="*/ 112542 w 267286"/>
              <a:gd name="connsiteY1" fmla="*/ 28136 h 112542"/>
              <a:gd name="connsiteX2" fmla="*/ 267286 w 267286"/>
              <a:gd name="connsiteY2" fmla="*/ 0 h 112542"/>
              <a:gd name="connsiteX3" fmla="*/ 267286 w 267286"/>
              <a:gd name="connsiteY3" fmla="*/ 0 h 112542"/>
              <a:gd name="connsiteX4" fmla="*/ 267286 w 267286"/>
              <a:gd name="connsiteY4" fmla="*/ 0 h 11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86" h="112542">
                <a:moveTo>
                  <a:pt x="0" y="112542"/>
                </a:moveTo>
                <a:cubicBezTo>
                  <a:pt x="33997" y="79717"/>
                  <a:pt x="67994" y="46893"/>
                  <a:pt x="112542" y="28136"/>
                </a:cubicBezTo>
                <a:cubicBezTo>
                  <a:pt x="157090" y="9379"/>
                  <a:pt x="267286" y="0"/>
                  <a:pt x="267286" y="0"/>
                </a:cubicBezTo>
                <a:lnTo>
                  <a:pt x="267286" y="0"/>
                </a:lnTo>
                <a:lnTo>
                  <a:pt x="267286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任意形状 40"/>
          <p:cNvSpPr/>
          <p:nvPr/>
        </p:nvSpPr>
        <p:spPr>
          <a:xfrm flipH="1" flipV="1">
            <a:off x="3151162" y="4068162"/>
            <a:ext cx="284468" cy="144829"/>
          </a:xfrm>
          <a:custGeom>
            <a:avLst/>
            <a:gdLst>
              <a:gd name="connsiteX0" fmla="*/ 0 w 267286"/>
              <a:gd name="connsiteY0" fmla="*/ 112542 h 112542"/>
              <a:gd name="connsiteX1" fmla="*/ 112542 w 267286"/>
              <a:gd name="connsiteY1" fmla="*/ 28136 h 112542"/>
              <a:gd name="connsiteX2" fmla="*/ 267286 w 267286"/>
              <a:gd name="connsiteY2" fmla="*/ 0 h 112542"/>
              <a:gd name="connsiteX3" fmla="*/ 267286 w 267286"/>
              <a:gd name="connsiteY3" fmla="*/ 0 h 112542"/>
              <a:gd name="connsiteX4" fmla="*/ 267286 w 267286"/>
              <a:gd name="connsiteY4" fmla="*/ 0 h 11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86" h="112542">
                <a:moveTo>
                  <a:pt x="0" y="112542"/>
                </a:moveTo>
                <a:cubicBezTo>
                  <a:pt x="33997" y="79717"/>
                  <a:pt x="67994" y="46893"/>
                  <a:pt x="112542" y="28136"/>
                </a:cubicBezTo>
                <a:cubicBezTo>
                  <a:pt x="157090" y="9379"/>
                  <a:pt x="267286" y="0"/>
                  <a:pt x="267286" y="0"/>
                </a:cubicBezTo>
                <a:lnTo>
                  <a:pt x="267286" y="0"/>
                </a:lnTo>
                <a:lnTo>
                  <a:pt x="267286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2940147" y="2883872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147" y="2883872"/>
                <a:ext cx="19877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0303" r="-33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176955" y="4246093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955" y="4246093"/>
                <a:ext cx="270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222" r="-22222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6266352" y="3595410"/>
            <a:ext cx="4367213" cy="19413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连接符 44"/>
          <p:cNvCxnSpPr/>
          <p:nvPr/>
        </p:nvCxnSpPr>
        <p:spPr>
          <a:xfrm>
            <a:off x="6266351" y="3595410"/>
            <a:ext cx="43672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6596141" y="1991712"/>
            <a:ext cx="1853818" cy="160369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8439008" y="2118323"/>
            <a:ext cx="0" cy="2602523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8439008" y="1977643"/>
            <a:ext cx="1854000" cy="1602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6767723" y="214525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/>
          <p:nvPr/>
        </p:nvCxnSpPr>
        <p:spPr>
          <a:xfrm flipV="1">
            <a:off x="6932312" y="2258444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7277629" y="257636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连接符 51"/>
          <p:cNvCxnSpPr/>
          <p:nvPr/>
        </p:nvCxnSpPr>
        <p:spPr>
          <a:xfrm flipV="1">
            <a:off x="7442218" y="2689558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7774526" y="300302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/>
          <p:nvPr/>
        </p:nvCxnSpPr>
        <p:spPr>
          <a:xfrm flipV="1">
            <a:off x="7939115" y="3116217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8639784" y="327065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890658" y="307135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342461" y="268241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593335" y="246904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/>
          <p:cNvCxnSpPr/>
          <p:nvPr/>
        </p:nvCxnSpPr>
        <p:spPr>
          <a:xfrm>
            <a:off x="8439008" y="3575448"/>
            <a:ext cx="1154327" cy="2059797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8581167" y="387321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3" name="直线连接符 62"/>
          <p:cNvCxnSpPr/>
          <p:nvPr/>
        </p:nvCxnSpPr>
        <p:spPr>
          <a:xfrm flipV="1">
            <a:off x="8627595" y="4090404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V="1">
            <a:off x="8759926" y="4345346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8982345" y="461817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/>
          <p:cNvCxnSpPr/>
          <p:nvPr/>
        </p:nvCxnSpPr>
        <p:spPr>
          <a:xfrm flipV="1">
            <a:off x="9028773" y="4835355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9161104" y="5090297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任意形状 67"/>
          <p:cNvSpPr/>
          <p:nvPr/>
        </p:nvSpPr>
        <p:spPr>
          <a:xfrm>
            <a:off x="8157654" y="3229670"/>
            <a:ext cx="267286" cy="112542"/>
          </a:xfrm>
          <a:custGeom>
            <a:avLst/>
            <a:gdLst>
              <a:gd name="connsiteX0" fmla="*/ 0 w 267286"/>
              <a:gd name="connsiteY0" fmla="*/ 112542 h 112542"/>
              <a:gd name="connsiteX1" fmla="*/ 112542 w 267286"/>
              <a:gd name="connsiteY1" fmla="*/ 28136 h 112542"/>
              <a:gd name="connsiteX2" fmla="*/ 267286 w 267286"/>
              <a:gd name="connsiteY2" fmla="*/ 0 h 112542"/>
              <a:gd name="connsiteX3" fmla="*/ 267286 w 267286"/>
              <a:gd name="connsiteY3" fmla="*/ 0 h 112542"/>
              <a:gd name="connsiteX4" fmla="*/ 267286 w 267286"/>
              <a:gd name="connsiteY4" fmla="*/ 0 h 11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86" h="112542">
                <a:moveTo>
                  <a:pt x="0" y="112542"/>
                </a:moveTo>
                <a:cubicBezTo>
                  <a:pt x="33997" y="79717"/>
                  <a:pt x="67994" y="46893"/>
                  <a:pt x="112542" y="28136"/>
                </a:cubicBezTo>
                <a:cubicBezTo>
                  <a:pt x="157090" y="9379"/>
                  <a:pt x="267286" y="0"/>
                  <a:pt x="267286" y="0"/>
                </a:cubicBezTo>
                <a:lnTo>
                  <a:pt x="267286" y="0"/>
                </a:lnTo>
                <a:lnTo>
                  <a:pt x="267286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任意形状 68"/>
          <p:cNvSpPr/>
          <p:nvPr/>
        </p:nvSpPr>
        <p:spPr>
          <a:xfrm flipH="1" flipV="1">
            <a:off x="8424940" y="4062268"/>
            <a:ext cx="284468" cy="144829"/>
          </a:xfrm>
          <a:custGeom>
            <a:avLst/>
            <a:gdLst>
              <a:gd name="connsiteX0" fmla="*/ 0 w 267286"/>
              <a:gd name="connsiteY0" fmla="*/ 112542 h 112542"/>
              <a:gd name="connsiteX1" fmla="*/ 112542 w 267286"/>
              <a:gd name="connsiteY1" fmla="*/ 28136 h 112542"/>
              <a:gd name="connsiteX2" fmla="*/ 267286 w 267286"/>
              <a:gd name="connsiteY2" fmla="*/ 0 h 112542"/>
              <a:gd name="connsiteX3" fmla="*/ 267286 w 267286"/>
              <a:gd name="connsiteY3" fmla="*/ 0 h 112542"/>
              <a:gd name="connsiteX4" fmla="*/ 267286 w 267286"/>
              <a:gd name="connsiteY4" fmla="*/ 0 h 11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86" h="112542">
                <a:moveTo>
                  <a:pt x="0" y="112542"/>
                </a:moveTo>
                <a:cubicBezTo>
                  <a:pt x="33997" y="79717"/>
                  <a:pt x="67994" y="46893"/>
                  <a:pt x="112542" y="28136"/>
                </a:cubicBezTo>
                <a:cubicBezTo>
                  <a:pt x="157090" y="9379"/>
                  <a:pt x="267286" y="0"/>
                  <a:pt x="267286" y="0"/>
                </a:cubicBezTo>
                <a:lnTo>
                  <a:pt x="267286" y="0"/>
                </a:lnTo>
                <a:lnTo>
                  <a:pt x="267286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8073245" y="2821706"/>
                <a:ext cx="3734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245" y="2821706"/>
                <a:ext cx="3734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129" r="-645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8450733" y="4240199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733" y="4240199"/>
                <a:ext cx="270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222" r="-22222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椭圆 71"/>
          <p:cNvSpPr/>
          <p:nvPr/>
        </p:nvSpPr>
        <p:spPr>
          <a:xfrm>
            <a:off x="9115739" y="288848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9818416" y="228616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55996" y="5626697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存在某一个角度，反射光为完全偏振光，此角度叫做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起偏角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或者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布儒斯特角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176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 animBg="1"/>
      <p:bldP spid="17" grpId="0" animBg="1"/>
      <p:bldP spid="19" grpId="0" animBg="1"/>
      <p:bldP spid="21" grpId="0" animBg="1"/>
      <p:bldP spid="24" grpId="0" animBg="1"/>
      <p:bldP spid="25" grpId="0" animBg="1"/>
      <p:bldP spid="27" grpId="0" animBg="1"/>
      <p:bldP spid="32" grpId="0" animBg="1"/>
      <p:bldP spid="36" grpId="0" animBg="1"/>
      <p:bldP spid="40" grpId="0" animBg="1"/>
      <p:bldP spid="41" grpId="0" animBg="1"/>
      <p:bldP spid="42" grpId="0"/>
      <p:bldP spid="43" grpId="0"/>
      <p:bldP spid="44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8" grpId="0" animBg="1"/>
      <p:bldP spid="60" grpId="0" animBg="1"/>
      <p:bldP spid="62" grpId="0" animBg="1"/>
      <p:bldP spid="65" grpId="0" animBg="1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19-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"/>
            <a:ext cx="853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304413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19-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5275"/>
            <a:ext cx="80772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15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6926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反射和折射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95404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能流和偏振都与入射角度有关。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96" y="15388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看水面：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69910" y="153881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近看则鱼翔浅底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69909" y="2123592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远看则群山倒影  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反射为主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7773" y="1538816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透射为主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5996" y="270836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我们能看到什么取决于能流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5996" y="3461955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偏振状态也会在反射和折射时发生改变。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5996" y="412637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反射：垂直于纸面较强；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5996" y="480031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折射：平行于纸面较强。</a:t>
            </a:r>
          </a:p>
        </p:txBody>
      </p:sp>
    </p:spTree>
    <p:extLst>
      <p:ext uri="{BB962C8B-B14F-4D97-AF65-F5344CB8AC3E}">
        <p14:creationId xmlns:p14="http://schemas.microsoft.com/office/powerpoint/2010/main" val="3212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4113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布儒斯特定律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925906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自然光经界面反射和折射后，光的偏振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态发生变化，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反射态和折射态均为部分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偏振光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grpSp>
        <p:nvGrpSpPr>
          <p:cNvPr id="4" name="Group 95"/>
          <p:cNvGrpSpPr>
            <a:grpSpLocks/>
          </p:cNvGrpSpPr>
          <p:nvPr/>
        </p:nvGrpSpPr>
        <p:grpSpPr bwMode="auto">
          <a:xfrm>
            <a:off x="8505303" y="925906"/>
            <a:ext cx="2376487" cy="1727200"/>
            <a:chOff x="2208" y="427"/>
            <a:chExt cx="1719" cy="1301"/>
          </a:xfrm>
        </p:grpSpPr>
        <p:sp>
          <p:nvSpPr>
            <p:cNvPr id="5" name="Rectangle 96"/>
            <p:cNvSpPr>
              <a:spLocks noChangeArrowheads="1"/>
            </p:cNvSpPr>
            <p:nvPr/>
          </p:nvSpPr>
          <p:spPr bwMode="auto">
            <a:xfrm>
              <a:off x="2208" y="1031"/>
              <a:ext cx="1719" cy="697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Rectangle 97"/>
            <p:cNvSpPr>
              <a:spLocks noChangeArrowheads="1"/>
            </p:cNvSpPr>
            <p:nvPr/>
          </p:nvSpPr>
          <p:spPr bwMode="auto">
            <a:xfrm>
              <a:off x="2208" y="427"/>
              <a:ext cx="1719" cy="65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Line 98"/>
            <p:cNvSpPr>
              <a:spLocks noChangeShapeType="1"/>
            </p:cNvSpPr>
            <p:nvPr/>
          </p:nvSpPr>
          <p:spPr bwMode="auto">
            <a:xfrm>
              <a:off x="3076" y="557"/>
              <a:ext cx="1" cy="8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99"/>
            <p:cNvSpPr>
              <a:spLocks noChangeShapeType="1"/>
            </p:cNvSpPr>
            <p:nvPr/>
          </p:nvSpPr>
          <p:spPr bwMode="auto">
            <a:xfrm>
              <a:off x="2387" y="470"/>
              <a:ext cx="689" cy="61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00"/>
            <p:cNvSpPr>
              <a:spLocks noChangeShapeType="1"/>
            </p:cNvSpPr>
            <p:nvPr/>
          </p:nvSpPr>
          <p:spPr bwMode="auto">
            <a:xfrm flipV="1">
              <a:off x="3049" y="470"/>
              <a:ext cx="737" cy="61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01"/>
            <p:cNvSpPr>
              <a:spLocks noChangeShapeType="1"/>
            </p:cNvSpPr>
            <p:nvPr/>
          </p:nvSpPr>
          <p:spPr bwMode="auto">
            <a:xfrm>
              <a:off x="3067" y="1074"/>
              <a:ext cx="246" cy="61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2"/>
            <p:cNvSpPr>
              <a:spLocks noChangeShapeType="1"/>
            </p:cNvSpPr>
            <p:nvPr/>
          </p:nvSpPr>
          <p:spPr bwMode="auto">
            <a:xfrm flipH="1">
              <a:off x="2550" y="600"/>
              <a:ext cx="148" cy="12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03"/>
            <p:cNvSpPr>
              <a:spLocks noChangeShapeType="1"/>
            </p:cNvSpPr>
            <p:nvPr/>
          </p:nvSpPr>
          <p:spPr bwMode="auto">
            <a:xfrm flipH="1">
              <a:off x="2692" y="729"/>
              <a:ext cx="148" cy="13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04"/>
            <p:cNvSpPr>
              <a:spLocks noChangeShapeType="1"/>
            </p:cNvSpPr>
            <p:nvPr/>
          </p:nvSpPr>
          <p:spPr bwMode="auto">
            <a:xfrm flipH="1">
              <a:off x="2834" y="859"/>
              <a:ext cx="148" cy="12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05"/>
            <p:cNvSpPr>
              <a:spLocks noChangeArrowheads="1"/>
            </p:cNvSpPr>
            <p:nvPr/>
          </p:nvSpPr>
          <p:spPr bwMode="auto">
            <a:xfrm>
              <a:off x="2648" y="686"/>
              <a:ext cx="97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Oval 106"/>
            <p:cNvSpPr>
              <a:spLocks noChangeArrowheads="1"/>
            </p:cNvSpPr>
            <p:nvPr/>
          </p:nvSpPr>
          <p:spPr bwMode="auto">
            <a:xfrm>
              <a:off x="2789" y="815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07"/>
            <p:cNvSpPr>
              <a:spLocks noChangeArrowheads="1"/>
            </p:cNvSpPr>
            <p:nvPr/>
          </p:nvSpPr>
          <p:spPr bwMode="auto">
            <a:xfrm>
              <a:off x="2506" y="557"/>
              <a:ext cx="97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08"/>
            <p:cNvSpPr>
              <a:spLocks noChangeArrowheads="1"/>
            </p:cNvSpPr>
            <p:nvPr/>
          </p:nvSpPr>
          <p:spPr bwMode="auto">
            <a:xfrm>
              <a:off x="3452" y="686"/>
              <a:ext cx="97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Oval 109"/>
            <p:cNvSpPr>
              <a:spLocks noChangeArrowheads="1"/>
            </p:cNvSpPr>
            <p:nvPr/>
          </p:nvSpPr>
          <p:spPr bwMode="auto">
            <a:xfrm>
              <a:off x="3215" y="859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Oval 110"/>
            <p:cNvSpPr>
              <a:spLocks noChangeArrowheads="1"/>
            </p:cNvSpPr>
            <p:nvPr/>
          </p:nvSpPr>
          <p:spPr bwMode="auto">
            <a:xfrm>
              <a:off x="3120" y="945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Oval 111"/>
            <p:cNvSpPr>
              <a:spLocks noChangeArrowheads="1"/>
            </p:cNvSpPr>
            <p:nvPr/>
          </p:nvSpPr>
          <p:spPr bwMode="auto">
            <a:xfrm>
              <a:off x="3546" y="600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Line 112"/>
            <p:cNvSpPr>
              <a:spLocks noChangeShapeType="1"/>
            </p:cNvSpPr>
            <p:nvPr/>
          </p:nvSpPr>
          <p:spPr bwMode="auto">
            <a:xfrm>
              <a:off x="3307" y="729"/>
              <a:ext cx="148" cy="17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13"/>
            <p:cNvSpPr>
              <a:spLocks noChangeShapeType="1"/>
            </p:cNvSpPr>
            <p:nvPr/>
          </p:nvSpPr>
          <p:spPr bwMode="auto">
            <a:xfrm>
              <a:off x="3638" y="470"/>
              <a:ext cx="148" cy="17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14"/>
            <p:cNvSpPr>
              <a:spLocks noChangeShapeType="1"/>
            </p:cNvSpPr>
            <p:nvPr/>
          </p:nvSpPr>
          <p:spPr bwMode="auto">
            <a:xfrm flipH="1">
              <a:off x="3021" y="1161"/>
              <a:ext cx="197" cy="8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115"/>
            <p:cNvSpPr>
              <a:spLocks noChangeShapeType="1"/>
            </p:cNvSpPr>
            <p:nvPr/>
          </p:nvSpPr>
          <p:spPr bwMode="auto">
            <a:xfrm flipH="1">
              <a:off x="3068" y="1247"/>
              <a:ext cx="197" cy="8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116"/>
            <p:cNvSpPr>
              <a:spLocks noChangeArrowheads="1"/>
            </p:cNvSpPr>
            <p:nvPr/>
          </p:nvSpPr>
          <p:spPr bwMode="auto">
            <a:xfrm>
              <a:off x="3120" y="1333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6" name="Object 117"/>
            <p:cNvGraphicFramePr>
              <a:graphicFrameLocks noChangeAspect="1"/>
            </p:cNvGraphicFramePr>
            <p:nvPr/>
          </p:nvGraphicFramePr>
          <p:xfrm>
            <a:off x="2832" y="480"/>
            <a:ext cx="2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9" name="公式" r:id="rId3" imgW="101468" imgH="177569" progId="Equation.3">
                    <p:embed/>
                  </p:oleObj>
                </mc:Choice>
                <mc:Fallback>
                  <p:oleObj name="公式" r:id="rId3" imgW="101468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480"/>
                          <a:ext cx="2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Arc 118"/>
            <p:cNvSpPr>
              <a:spLocks/>
            </p:cNvSpPr>
            <p:nvPr/>
          </p:nvSpPr>
          <p:spPr bwMode="auto">
            <a:xfrm flipH="1">
              <a:off x="2831" y="729"/>
              <a:ext cx="246" cy="263"/>
            </a:xfrm>
            <a:custGeom>
              <a:avLst/>
              <a:gdLst>
                <a:gd name="T0" fmla="*/ 0 w 13562"/>
                <a:gd name="T1" fmla="*/ 0 h 21600"/>
                <a:gd name="T2" fmla="*/ 0 w 13562"/>
                <a:gd name="T3" fmla="*/ 0 h 21600"/>
                <a:gd name="T4" fmla="*/ 0 w 135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62" h="21600" fill="none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</a:path>
                <a:path w="13562" h="21600" stroke="0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" name="Object 119"/>
            <p:cNvGraphicFramePr>
              <a:graphicFrameLocks noChangeAspect="1"/>
            </p:cNvGraphicFramePr>
            <p:nvPr/>
          </p:nvGraphicFramePr>
          <p:xfrm>
            <a:off x="2256" y="720"/>
            <a:ext cx="312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0" name="公式" r:id="rId5" imgW="164885" imgH="215619" progId="Equation.3">
                    <p:embed/>
                  </p:oleObj>
                </mc:Choice>
                <mc:Fallback>
                  <p:oleObj name="公式" r:id="rId5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720"/>
                          <a:ext cx="312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20"/>
            <p:cNvGraphicFramePr>
              <a:graphicFrameLocks noChangeAspect="1"/>
            </p:cNvGraphicFramePr>
            <p:nvPr/>
          </p:nvGraphicFramePr>
          <p:xfrm>
            <a:off x="2256" y="1056"/>
            <a:ext cx="329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1" name="公式" r:id="rId7" imgW="177569" imgH="215619" progId="Equation.3">
                    <p:embed/>
                  </p:oleObj>
                </mc:Choice>
                <mc:Fallback>
                  <p:oleObj name="公式" r:id="rId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056"/>
                          <a:ext cx="329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121"/>
            <p:cNvSpPr>
              <a:spLocks noChangeShapeType="1"/>
            </p:cNvSpPr>
            <p:nvPr/>
          </p:nvSpPr>
          <p:spPr bwMode="auto">
            <a:xfrm flipH="1">
              <a:off x="3120" y="1440"/>
              <a:ext cx="197" cy="8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22"/>
            <p:cNvSpPr>
              <a:spLocks noChangeShapeType="1"/>
            </p:cNvSpPr>
            <p:nvPr/>
          </p:nvSpPr>
          <p:spPr bwMode="auto">
            <a:xfrm flipH="1">
              <a:off x="3168" y="1536"/>
              <a:ext cx="197" cy="8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" name="Group 156"/>
          <p:cNvGrpSpPr>
            <a:grpSpLocks/>
          </p:cNvGrpSpPr>
          <p:nvPr/>
        </p:nvGrpSpPr>
        <p:grpSpPr bwMode="auto">
          <a:xfrm>
            <a:off x="8119573" y="3255834"/>
            <a:ext cx="3425825" cy="2400300"/>
            <a:chOff x="3334" y="1752"/>
            <a:chExt cx="2158" cy="1512"/>
          </a:xfrm>
        </p:grpSpPr>
        <p:sp>
          <p:nvSpPr>
            <p:cNvPr id="33" name="Rectangle 124"/>
            <p:cNvSpPr>
              <a:spLocks noChangeArrowheads="1"/>
            </p:cNvSpPr>
            <p:nvPr/>
          </p:nvSpPr>
          <p:spPr bwMode="auto">
            <a:xfrm>
              <a:off x="3677" y="2479"/>
              <a:ext cx="1349" cy="624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Rectangle 125"/>
            <p:cNvSpPr>
              <a:spLocks noChangeArrowheads="1"/>
            </p:cNvSpPr>
            <p:nvPr/>
          </p:nvSpPr>
          <p:spPr bwMode="auto">
            <a:xfrm>
              <a:off x="3677" y="1933"/>
              <a:ext cx="1349" cy="58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Line 126"/>
            <p:cNvSpPr>
              <a:spLocks noChangeShapeType="1"/>
            </p:cNvSpPr>
            <p:nvPr/>
          </p:nvSpPr>
          <p:spPr bwMode="auto">
            <a:xfrm>
              <a:off x="4332" y="2050"/>
              <a:ext cx="0" cy="9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27"/>
            <p:cNvSpPr>
              <a:spLocks noChangeShapeType="1"/>
            </p:cNvSpPr>
            <p:nvPr/>
          </p:nvSpPr>
          <p:spPr bwMode="auto">
            <a:xfrm>
              <a:off x="3754" y="2050"/>
              <a:ext cx="578" cy="4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28"/>
            <p:cNvSpPr>
              <a:spLocks noChangeShapeType="1"/>
            </p:cNvSpPr>
            <p:nvPr/>
          </p:nvSpPr>
          <p:spPr bwMode="auto">
            <a:xfrm flipV="1">
              <a:off x="4332" y="2050"/>
              <a:ext cx="655" cy="4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29"/>
            <p:cNvSpPr>
              <a:spLocks noChangeShapeType="1"/>
            </p:cNvSpPr>
            <p:nvPr/>
          </p:nvSpPr>
          <p:spPr bwMode="auto">
            <a:xfrm>
              <a:off x="4332" y="2518"/>
              <a:ext cx="308" cy="50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Oval 130"/>
            <p:cNvSpPr>
              <a:spLocks noChangeArrowheads="1"/>
            </p:cNvSpPr>
            <p:nvPr/>
          </p:nvSpPr>
          <p:spPr bwMode="auto">
            <a:xfrm>
              <a:off x="3986" y="2206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Oval 131"/>
            <p:cNvSpPr>
              <a:spLocks noChangeArrowheads="1"/>
            </p:cNvSpPr>
            <p:nvPr/>
          </p:nvSpPr>
          <p:spPr bwMode="auto">
            <a:xfrm>
              <a:off x="4140" y="2362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Oval 132"/>
            <p:cNvSpPr>
              <a:spLocks noChangeArrowheads="1"/>
            </p:cNvSpPr>
            <p:nvPr/>
          </p:nvSpPr>
          <p:spPr bwMode="auto">
            <a:xfrm>
              <a:off x="3831" y="2089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Oval 133"/>
            <p:cNvSpPr>
              <a:spLocks noChangeArrowheads="1"/>
            </p:cNvSpPr>
            <p:nvPr/>
          </p:nvSpPr>
          <p:spPr bwMode="auto">
            <a:xfrm>
              <a:off x="4679" y="2206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Oval 134"/>
            <p:cNvSpPr>
              <a:spLocks noChangeArrowheads="1"/>
            </p:cNvSpPr>
            <p:nvPr/>
          </p:nvSpPr>
          <p:spPr bwMode="auto">
            <a:xfrm>
              <a:off x="4563" y="2284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Oval 135"/>
            <p:cNvSpPr>
              <a:spLocks noChangeArrowheads="1"/>
            </p:cNvSpPr>
            <p:nvPr/>
          </p:nvSpPr>
          <p:spPr bwMode="auto">
            <a:xfrm>
              <a:off x="4448" y="2362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Line 136"/>
            <p:cNvSpPr>
              <a:spLocks noChangeShapeType="1"/>
            </p:cNvSpPr>
            <p:nvPr/>
          </p:nvSpPr>
          <p:spPr bwMode="auto">
            <a:xfrm flipH="1">
              <a:off x="4332" y="2557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137"/>
            <p:cNvSpPr>
              <a:spLocks noChangeShapeType="1"/>
            </p:cNvSpPr>
            <p:nvPr/>
          </p:nvSpPr>
          <p:spPr bwMode="auto">
            <a:xfrm flipH="1">
              <a:off x="4371" y="2635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138"/>
            <p:cNvSpPr>
              <a:spLocks noChangeShapeType="1"/>
            </p:cNvSpPr>
            <p:nvPr/>
          </p:nvSpPr>
          <p:spPr bwMode="auto">
            <a:xfrm flipH="1">
              <a:off x="4448" y="2791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39"/>
            <p:cNvSpPr>
              <a:spLocks noChangeShapeType="1"/>
            </p:cNvSpPr>
            <p:nvPr/>
          </p:nvSpPr>
          <p:spPr bwMode="auto">
            <a:xfrm flipH="1">
              <a:off x="4486" y="2869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Oval 140"/>
            <p:cNvSpPr>
              <a:spLocks noChangeArrowheads="1"/>
            </p:cNvSpPr>
            <p:nvPr/>
          </p:nvSpPr>
          <p:spPr bwMode="auto">
            <a:xfrm>
              <a:off x="4448" y="2713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50" name="Object 141"/>
            <p:cNvGraphicFramePr>
              <a:graphicFrameLocks noChangeAspect="1"/>
            </p:cNvGraphicFramePr>
            <p:nvPr/>
          </p:nvGraphicFramePr>
          <p:xfrm>
            <a:off x="4101" y="1972"/>
            <a:ext cx="23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2" name="公式" r:id="rId9" imgW="152268" imgH="215713" progId="Equation.3">
                    <p:embed/>
                  </p:oleObj>
                </mc:Choice>
                <mc:Fallback>
                  <p:oleObj name="公式" r:id="rId9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1" y="1972"/>
                          <a:ext cx="23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Arc 142"/>
            <p:cNvSpPr>
              <a:spLocks/>
            </p:cNvSpPr>
            <p:nvPr/>
          </p:nvSpPr>
          <p:spPr bwMode="auto">
            <a:xfrm flipH="1">
              <a:off x="4140" y="2284"/>
              <a:ext cx="193" cy="234"/>
            </a:xfrm>
            <a:custGeom>
              <a:avLst/>
              <a:gdLst>
                <a:gd name="T0" fmla="*/ 0 w 13562"/>
                <a:gd name="T1" fmla="*/ 0 h 21600"/>
                <a:gd name="T2" fmla="*/ 0 w 13562"/>
                <a:gd name="T3" fmla="*/ 0 h 21600"/>
                <a:gd name="T4" fmla="*/ 0 w 135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62" h="21600" fill="none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</a:path>
                <a:path w="13562" h="21600" stroke="0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2" name="Object 143"/>
            <p:cNvGraphicFramePr>
              <a:graphicFrameLocks noChangeAspect="1"/>
            </p:cNvGraphicFramePr>
            <p:nvPr/>
          </p:nvGraphicFramePr>
          <p:xfrm>
            <a:off x="3716" y="2206"/>
            <a:ext cx="21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3" name="公式" r:id="rId11" imgW="164885" imgH="215619" progId="Equation.3">
                    <p:embed/>
                  </p:oleObj>
                </mc:Choice>
                <mc:Fallback>
                  <p:oleObj name="公式" r:id="rId11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" y="2206"/>
                          <a:ext cx="21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44"/>
            <p:cNvGraphicFramePr>
              <a:graphicFrameLocks noChangeAspect="1"/>
            </p:cNvGraphicFramePr>
            <p:nvPr/>
          </p:nvGraphicFramePr>
          <p:xfrm>
            <a:off x="3716" y="2518"/>
            <a:ext cx="23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4" name="公式" r:id="rId12" imgW="177569" imgH="215619" progId="Equation.3">
                    <p:embed/>
                  </p:oleObj>
                </mc:Choice>
                <mc:Fallback>
                  <p:oleObj name="公式" r:id="rId12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" y="2518"/>
                          <a:ext cx="235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Line 145"/>
            <p:cNvSpPr>
              <a:spLocks noChangeShapeType="1"/>
            </p:cNvSpPr>
            <p:nvPr/>
          </p:nvSpPr>
          <p:spPr bwMode="auto">
            <a:xfrm flipH="1">
              <a:off x="3716" y="2011"/>
              <a:ext cx="115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146"/>
            <p:cNvSpPr>
              <a:spLocks noChangeShapeType="1"/>
            </p:cNvSpPr>
            <p:nvPr/>
          </p:nvSpPr>
          <p:spPr bwMode="auto">
            <a:xfrm flipH="1">
              <a:off x="3870" y="2128"/>
              <a:ext cx="116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147"/>
            <p:cNvSpPr>
              <a:spLocks noChangeShapeType="1"/>
            </p:cNvSpPr>
            <p:nvPr/>
          </p:nvSpPr>
          <p:spPr bwMode="auto">
            <a:xfrm flipH="1">
              <a:off x="4024" y="2245"/>
              <a:ext cx="116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Arc 148"/>
            <p:cNvSpPr>
              <a:spLocks/>
            </p:cNvSpPr>
            <p:nvPr/>
          </p:nvSpPr>
          <p:spPr bwMode="auto">
            <a:xfrm flipV="1">
              <a:off x="4332" y="2596"/>
              <a:ext cx="139" cy="234"/>
            </a:xfrm>
            <a:custGeom>
              <a:avLst/>
              <a:gdLst>
                <a:gd name="T0" fmla="*/ 0 w 15526"/>
                <a:gd name="T1" fmla="*/ 0 h 21600"/>
                <a:gd name="T2" fmla="*/ 0 w 15526"/>
                <a:gd name="T3" fmla="*/ 0 h 21600"/>
                <a:gd name="T4" fmla="*/ 0 w 155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26" h="21600" fill="none" extrusionOk="0">
                  <a:moveTo>
                    <a:pt x="0" y="0"/>
                  </a:moveTo>
                  <a:cubicBezTo>
                    <a:pt x="5853" y="0"/>
                    <a:pt x="11456" y="2375"/>
                    <a:pt x="15526" y="6583"/>
                  </a:cubicBezTo>
                </a:path>
                <a:path w="15526" h="21600" stroke="0" extrusionOk="0">
                  <a:moveTo>
                    <a:pt x="0" y="0"/>
                  </a:moveTo>
                  <a:cubicBezTo>
                    <a:pt x="5853" y="0"/>
                    <a:pt x="11456" y="2375"/>
                    <a:pt x="15526" y="6583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" name="Object 149"/>
            <p:cNvGraphicFramePr>
              <a:graphicFrameLocks noChangeAspect="1"/>
            </p:cNvGraphicFramePr>
            <p:nvPr/>
          </p:nvGraphicFramePr>
          <p:xfrm>
            <a:off x="4314" y="2802"/>
            <a:ext cx="20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5" name="公式" r:id="rId13" imgW="139579" imgH="164957" progId="Equation.3">
                    <p:embed/>
                  </p:oleObj>
                </mc:Choice>
                <mc:Fallback>
                  <p:oleObj name="公式" r:id="rId13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" y="2802"/>
                          <a:ext cx="20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150"/>
            <p:cNvSpPr>
              <a:spLocks noChangeShapeType="1"/>
            </p:cNvSpPr>
            <p:nvPr/>
          </p:nvSpPr>
          <p:spPr bwMode="auto">
            <a:xfrm>
              <a:off x="4409" y="2440"/>
              <a:ext cx="39" cy="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51"/>
            <p:cNvSpPr>
              <a:spLocks noChangeShapeType="1"/>
            </p:cNvSpPr>
            <p:nvPr/>
          </p:nvSpPr>
          <p:spPr bwMode="auto">
            <a:xfrm flipH="1">
              <a:off x="4371" y="2518"/>
              <a:ext cx="77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auto">
            <a:xfrm>
              <a:off x="4604" y="1797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线偏振光</a:t>
              </a:r>
              <a:endParaRPr lang="zh-CN" altLang="en-US" sz="2800" b="1"/>
            </a:p>
          </p:txBody>
        </p:sp>
        <p:sp>
          <p:nvSpPr>
            <p:cNvPr id="62" name="Rectangle 153"/>
            <p:cNvSpPr>
              <a:spLocks noChangeArrowheads="1"/>
            </p:cNvSpPr>
            <p:nvPr/>
          </p:nvSpPr>
          <p:spPr bwMode="auto">
            <a:xfrm>
              <a:off x="4241" y="2976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部分偏振光</a:t>
              </a:r>
            </a:p>
          </p:txBody>
        </p:sp>
        <p:sp>
          <p:nvSpPr>
            <p:cNvPr id="63" name="Text Box 154"/>
            <p:cNvSpPr txBox="1">
              <a:spLocks noChangeArrowheads="1"/>
            </p:cNvSpPr>
            <p:nvPr/>
          </p:nvSpPr>
          <p:spPr bwMode="auto">
            <a:xfrm>
              <a:off x="3334" y="1752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自然光</a:t>
              </a:r>
              <a:endParaRPr lang="zh-CN" altLang="en-US" sz="2800" b="1"/>
            </a:p>
          </p:txBody>
        </p:sp>
        <p:sp>
          <p:nvSpPr>
            <p:cNvPr id="64" name="Oval 155"/>
            <p:cNvSpPr>
              <a:spLocks noChangeArrowheads="1"/>
            </p:cNvSpPr>
            <p:nvPr/>
          </p:nvSpPr>
          <p:spPr bwMode="auto">
            <a:xfrm>
              <a:off x="4795" y="2128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454409" y="2499148"/>
                <a:ext cx="61813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时，反射光只有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垂直分量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9" y="2499148"/>
                <a:ext cx="6181308" cy="584775"/>
              </a:xfrm>
              <a:prstGeom prst="rect">
                <a:avLst/>
              </a:prstGeom>
              <a:blipFill rotWithShape="0">
                <a:blip r:embed="rId15"/>
                <a:stretch>
                  <a:fillRect t="-16667" r="-177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454409" y="3129709"/>
                <a:ext cx="18015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满足：</a:t>
                </a: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9" y="3129709"/>
                <a:ext cx="1801519" cy="584775"/>
              </a:xfrm>
              <a:prstGeom prst="rect">
                <a:avLst/>
              </a:prstGeom>
              <a:blipFill rotWithShape="0">
                <a:blip r:embed="rId16"/>
                <a:stretch>
                  <a:fillRect t="-16667" r="-81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2574386" y="3179300"/>
                <a:ext cx="2387320" cy="5035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𝑩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𝟗𝟎</m:t>
                          </m:r>
                        </m:e>
                        <m:sup>
                          <m:r>
                            <a:rPr kumimoji="1" lang="it-IT" altLang="zh-CN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86" y="3179300"/>
                <a:ext cx="2387320" cy="50359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1266643" y="3896055"/>
                <a:ext cx="350846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643" y="3896055"/>
                <a:ext cx="3508461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733098" y="3892926"/>
                <a:ext cx="2029017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098" y="3892926"/>
                <a:ext cx="2029017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668737" y="3772457"/>
                <a:ext cx="520976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37" y="3772457"/>
                <a:ext cx="520976" cy="73866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670805" y="4740211"/>
                <a:ext cx="520976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5" y="4740211"/>
                <a:ext cx="520976" cy="73866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1336983" y="4672224"/>
                <a:ext cx="3201326" cy="9239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3" y="4672224"/>
                <a:ext cx="3201326" cy="92397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4702760" y="4860509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布儒斯特定律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454408" y="5829993"/>
                <a:ext cx="46741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起偏角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或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布儒斯特角</a:t>
                </a: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8" y="5829993"/>
                <a:ext cx="4674100" cy="584775"/>
              </a:xfrm>
              <a:prstGeom prst="rect">
                <a:avLst/>
              </a:prstGeom>
              <a:blipFill rotWithShape="0">
                <a:blip r:embed="rId23"/>
                <a:stretch>
                  <a:fillRect t="-16667" r="-287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6" grpId="0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>
            <a:grpSpLocks/>
          </p:cNvGrpSpPr>
          <p:nvPr/>
        </p:nvGrpSpPr>
        <p:grpSpPr bwMode="auto">
          <a:xfrm>
            <a:off x="7585001" y="568905"/>
            <a:ext cx="3425825" cy="2400300"/>
            <a:chOff x="3334" y="1752"/>
            <a:chExt cx="2158" cy="1512"/>
          </a:xfrm>
        </p:grpSpPr>
        <p:sp>
          <p:nvSpPr>
            <p:cNvPr id="3" name="Rectangle 124"/>
            <p:cNvSpPr>
              <a:spLocks noChangeArrowheads="1"/>
            </p:cNvSpPr>
            <p:nvPr/>
          </p:nvSpPr>
          <p:spPr bwMode="auto">
            <a:xfrm>
              <a:off x="3677" y="2479"/>
              <a:ext cx="1349" cy="624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" name="Rectangle 125"/>
            <p:cNvSpPr>
              <a:spLocks noChangeArrowheads="1"/>
            </p:cNvSpPr>
            <p:nvPr/>
          </p:nvSpPr>
          <p:spPr bwMode="auto">
            <a:xfrm>
              <a:off x="3677" y="1933"/>
              <a:ext cx="1349" cy="58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" name="Line 126"/>
            <p:cNvSpPr>
              <a:spLocks noChangeShapeType="1"/>
            </p:cNvSpPr>
            <p:nvPr/>
          </p:nvSpPr>
          <p:spPr bwMode="auto">
            <a:xfrm>
              <a:off x="4332" y="2050"/>
              <a:ext cx="0" cy="9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127"/>
            <p:cNvSpPr>
              <a:spLocks noChangeShapeType="1"/>
            </p:cNvSpPr>
            <p:nvPr/>
          </p:nvSpPr>
          <p:spPr bwMode="auto">
            <a:xfrm>
              <a:off x="3754" y="2050"/>
              <a:ext cx="578" cy="4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128"/>
            <p:cNvSpPr>
              <a:spLocks noChangeShapeType="1"/>
            </p:cNvSpPr>
            <p:nvPr/>
          </p:nvSpPr>
          <p:spPr bwMode="auto">
            <a:xfrm flipV="1">
              <a:off x="4332" y="2050"/>
              <a:ext cx="655" cy="4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29"/>
            <p:cNvSpPr>
              <a:spLocks noChangeShapeType="1"/>
            </p:cNvSpPr>
            <p:nvPr/>
          </p:nvSpPr>
          <p:spPr bwMode="auto">
            <a:xfrm>
              <a:off x="4332" y="2518"/>
              <a:ext cx="308" cy="50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130"/>
            <p:cNvSpPr>
              <a:spLocks noChangeArrowheads="1"/>
            </p:cNvSpPr>
            <p:nvPr/>
          </p:nvSpPr>
          <p:spPr bwMode="auto">
            <a:xfrm>
              <a:off x="3986" y="2206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131"/>
            <p:cNvSpPr>
              <a:spLocks noChangeArrowheads="1"/>
            </p:cNvSpPr>
            <p:nvPr/>
          </p:nvSpPr>
          <p:spPr bwMode="auto">
            <a:xfrm>
              <a:off x="4140" y="2362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Oval 132"/>
            <p:cNvSpPr>
              <a:spLocks noChangeArrowheads="1"/>
            </p:cNvSpPr>
            <p:nvPr/>
          </p:nvSpPr>
          <p:spPr bwMode="auto">
            <a:xfrm>
              <a:off x="3831" y="2089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133"/>
            <p:cNvSpPr>
              <a:spLocks noChangeArrowheads="1"/>
            </p:cNvSpPr>
            <p:nvPr/>
          </p:nvSpPr>
          <p:spPr bwMode="auto">
            <a:xfrm>
              <a:off x="4679" y="2206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134"/>
            <p:cNvSpPr>
              <a:spLocks noChangeArrowheads="1"/>
            </p:cNvSpPr>
            <p:nvPr/>
          </p:nvSpPr>
          <p:spPr bwMode="auto">
            <a:xfrm>
              <a:off x="4563" y="2284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135"/>
            <p:cNvSpPr>
              <a:spLocks noChangeArrowheads="1"/>
            </p:cNvSpPr>
            <p:nvPr/>
          </p:nvSpPr>
          <p:spPr bwMode="auto">
            <a:xfrm>
              <a:off x="4448" y="2362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136"/>
            <p:cNvSpPr>
              <a:spLocks noChangeShapeType="1"/>
            </p:cNvSpPr>
            <p:nvPr/>
          </p:nvSpPr>
          <p:spPr bwMode="auto">
            <a:xfrm flipH="1">
              <a:off x="4332" y="2557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37"/>
            <p:cNvSpPr>
              <a:spLocks noChangeShapeType="1"/>
            </p:cNvSpPr>
            <p:nvPr/>
          </p:nvSpPr>
          <p:spPr bwMode="auto">
            <a:xfrm flipH="1">
              <a:off x="4371" y="2635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38"/>
            <p:cNvSpPr>
              <a:spLocks noChangeShapeType="1"/>
            </p:cNvSpPr>
            <p:nvPr/>
          </p:nvSpPr>
          <p:spPr bwMode="auto">
            <a:xfrm flipH="1">
              <a:off x="4448" y="2791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39"/>
            <p:cNvSpPr>
              <a:spLocks noChangeShapeType="1"/>
            </p:cNvSpPr>
            <p:nvPr/>
          </p:nvSpPr>
          <p:spPr bwMode="auto">
            <a:xfrm flipH="1">
              <a:off x="4486" y="2869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40"/>
            <p:cNvSpPr>
              <a:spLocks noChangeArrowheads="1"/>
            </p:cNvSpPr>
            <p:nvPr/>
          </p:nvSpPr>
          <p:spPr bwMode="auto">
            <a:xfrm>
              <a:off x="4448" y="2713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0" name="Object 141"/>
            <p:cNvGraphicFramePr>
              <a:graphicFrameLocks noChangeAspect="1"/>
            </p:cNvGraphicFramePr>
            <p:nvPr/>
          </p:nvGraphicFramePr>
          <p:xfrm>
            <a:off x="4101" y="1972"/>
            <a:ext cx="23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5" name="公式" r:id="rId3" imgW="152268" imgH="215713" progId="Equation.3">
                    <p:embed/>
                  </p:oleObj>
                </mc:Choice>
                <mc:Fallback>
                  <p:oleObj name="公式" r:id="rId3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1" y="1972"/>
                          <a:ext cx="23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Arc 142"/>
            <p:cNvSpPr>
              <a:spLocks/>
            </p:cNvSpPr>
            <p:nvPr/>
          </p:nvSpPr>
          <p:spPr bwMode="auto">
            <a:xfrm flipH="1">
              <a:off x="4140" y="2284"/>
              <a:ext cx="193" cy="234"/>
            </a:xfrm>
            <a:custGeom>
              <a:avLst/>
              <a:gdLst>
                <a:gd name="T0" fmla="*/ 0 w 13562"/>
                <a:gd name="T1" fmla="*/ 0 h 21600"/>
                <a:gd name="T2" fmla="*/ 0 w 13562"/>
                <a:gd name="T3" fmla="*/ 0 h 21600"/>
                <a:gd name="T4" fmla="*/ 0 w 135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62" h="21600" fill="none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</a:path>
                <a:path w="13562" h="21600" stroke="0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" name="Object 143"/>
            <p:cNvGraphicFramePr>
              <a:graphicFrameLocks noChangeAspect="1"/>
            </p:cNvGraphicFramePr>
            <p:nvPr/>
          </p:nvGraphicFramePr>
          <p:xfrm>
            <a:off x="3716" y="2206"/>
            <a:ext cx="21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6" name="公式" r:id="rId5" imgW="164885" imgH="215619" progId="Equation.3">
                    <p:embed/>
                  </p:oleObj>
                </mc:Choice>
                <mc:Fallback>
                  <p:oleObj name="公式" r:id="rId5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" y="2206"/>
                          <a:ext cx="21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44"/>
            <p:cNvGraphicFramePr>
              <a:graphicFrameLocks noChangeAspect="1"/>
            </p:cNvGraphicFramePr>
            <p:nvPr/>
          </p:nvGraphicFramePr>
          <p:xfrm>
            <a:off x="3716" y="2518"/>
            <a:ext cx="23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7" name="公式" r:id="rId7" imgW="177569" imgH="215619" progId="Equation.3">
                    <p:embed/>
                  </p:oleObj>
                </mc:Choice>
                <mc:Fallback>
                  <p:oleObj name="公式" r:id="rId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" y="2518"/>
                          <a:ext cx="235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145"/>
            <p:cNvSpPr>
              <a:spLocks noChangeShapeType="1"/>
            </p:cNvSpPr>
            <p:nvPr/>
          </p:nvSpPr>
          <p:spPr bwMode="auto">
            <a:xfrm flipH="1">
              <a:off x="3716" y="2011"/>
              <a:ext cx="115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46"/>
            <p:cNvSpPr>
              <a:spLocks noChangeShapeType="1"/>
            </p:cNvSpPr>
            <p:nvPr/>
          </p:nvSpPr>
          <p:spPr bwMode="auto">
            <a:xfrm flipH="1">
              <a:off x="3870" y="2128"/>
              <a:ext cx="116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147"/>
            <p:cNvSpPr>
              <a:spLocks noChangeShapeType="1"/>
            </p:cNvSpPr>
            <p:nvPr/>
          </p:nvSpPr>
          <p:spPr bwMode="auto">
            <a:xfrm flipH="1">
              <a:off x="4024" y="2245"/>
              <a:ext cx="116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Arc 148"/>
            <p:cNvSpPr>
              <a:spLocks/>
            </p:cNvSpPr>
            <p:nvPr/>
          </p:nvSpPr>
          <p:spPr bwMode="auto">
            <a:xfrm flipV="1">
              <a:off x="4332" y="2596"/>
              <a:ext cx="139" cy="234"/>
            </a:xfrm>
            <a:custGeom>
              <a:avLst/>
              <a:gdLst>
                <a:gd name="T0" fmla="*/ 0 w 15526"/>
                <a:gd name="T1" fmla="*/ 0 h 21600"/>
                <a:gd name="T2" fmla="*/ 0 w 15526"/>
                <a:gd name="T3" fmla="*/ 0 h 21600"/>
                <a:gd name="T4" fmla="*/ 0 w 155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26" h="21600" fill="none" extrusionOk="0">
                  <a:moveTo>
                    <a:pt x="0" y="0"/>
                  </a:moveTo>
                  <a:cubicBezTo>
                    <a:pt x="5853" y="0"/>
                    <a:pt x="11456" y="2375"/>
                    <a:pt x="15526" y="6583"/>
                  </a:cubicBezTo>
                </a:path>
                <a:path w="15526" h="21600" stroke="0" extrusionOk="0">
                  <a:moveTo>
                    <a:pt x="0" y="0"/>
                  </a:moveTo>
                  <a:cubicBezTo>
                    <a:pt x="5853" y="0"/>
                    <a:pt x="11456" y="2375"/>
                    <a:pt x="15526" y="6583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" name="Object 149"/>
            <p:cNvGraphicFramePr>
              <a:graphicFrameLocks noChangeAspect="1"/>
            </p:cNvGraphicFramePr>
            <p:nvPr/>
          </p:nvGraphicFramePr>
          <p:xfrm>
            <a:off x="4314" y="2802"/>
            <a:ext cx="20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8" name="公式" r:id="rId9" imgW="139579" imgH="164957" progId="Equation.3">
                    <p:embed/>
                  </p:oleObj>
                </mc:Choice>
                <mc:Fallback>
                  <p:oleObj name="公式" r:id="rId9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" y="2802"/>
                          <a:ext cx="20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Line 150"/>
            <p:cNvSpPr>
              <a:spLocks noChangeShapeType="1"/>
            </p:cNvSpPr>
            <p:nvPr/>
          </p:nvSpPr>
          <p:spPr bwMode="auto">
            <a:xfrm>
              <a:off x="4409" y="2440"/>
              <a:ext cx="39" cy="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51"/>
            <p:cNvSpPr>
              <a:spLocks noChangeShapeType="1"/>
            </p:cNvSpPr>
            <p:nvPr/>
          </p:nvSpPr>
          <p:spPr bwMode="auto">
            <a:xfrm flipH="1">
              <a:off x="4371" y="2518"/>
              <a:ext cx="77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Rectangle 152"/>
            <p:cNvSpPr>
              <a:spLocks noChangeArrowheads="1"/>
            </p:cNvSpPr>
            <p:nvPr/>
          </p:nvSpPr>
          <p:spPr bwMode="auto">
            <a:xfrm>
              <a:off x="4604" y="1797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线偏振光</a:t>
              </a:r>
              <a:endParaRPr lang="zh-CN" altLang="en-US" sz="2800" b="1"/>
            </a:p>
          </p:txBody>
        </p:sp>
        <p:sp>
          <p:nvSpPr>
            <p:cNvPr id="32" name="Rectangle 153"/>
            <p:cNvSpPr>
              <a:spLocks noChangeArrowheads="1"/>
            </p:cNvSpPr>
            <p:nvPr/>
          </p:nvSpPr>
          <p:spPr bwMode="auto">
            <a:xfrm>
              <a:off x="4241" y="2976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部分偏振光</a:t>
              </a:r>
            </a:p>
          </p:txBody>
        </p:sp>
        <p:sp>
          <p:nvSpPr>
            <p:cNvPr id="33" name="Text Box 154"/>
            <p:cNvSpPr txBox="1">
              <a:spLocks noChangeArrowheads="1"/>
            </p:cNvSpPr>
            <p:nvPr/>
          </p:nvSpPr>
          <p:spPr bwMode="auto">
            <a:xfrm>
              <a:off x="3334" y="1752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自然光</a:t>
              </a:r>
              <a:endParaRPr lang="zh-CN" altLang="en-US" sz="2800" b="1"/>
            </a:p>
          </p:txBody>
        </p:sp>
        <p:sp>
          <p:nvSpPr>
            <p:cNvPr id="34" name="Oval 155"/>
            <p:cNvSpPr>
              <a:spLocks noChangeArrowheads="1"/>
            </p:cNvSpPr>
            <p:nvPr/>
          </p:nvSpPr>
          <p:spPr bwMode="auto">
            <a:xfrm>
              <a:off x="4795" y="2128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533931" y="427571"/>
                <a:ext cx="3201326" cy="92397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931" y="427571"/>
                <a:ext cx="3201326" cy="92397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24066" y="1430667"/>
                <a:ext cx="757130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例：计算玻璃的起偏角。设从空气入射，</a:t>
                </a:r>
                <a:endParaRPr lang="en-US" altLang="zh-CN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    玻璃的折射率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66" y="1430667"/>
                <a:ext cx="7571303" cy="1077218"/>
              </a:xfrm>
              <a:prstGeom prst="rect">
                <a:avLst/>
              </a:prstGeom>
              <a:blipFill rotWithShape="0">
                <a:blip r:embed="rId12"/>
                <a:stretch>
                  <a:fillRect l="-2093" t="-7386" r="-1288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505286" y="2558874"/>
                <a:ext cx="3907673" cy="9239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56.3</m:t>
                          </m:r>
                        </m:e>
                        <m:sup>
                          <m:r>
                            <a:rPr kumimoji="1" lang="it-IT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86" y="2558874"/>
                <a:ext cx="3907673" cy="92397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22793" y="3510981"/>
                <a:ext cx="754668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问题：当光以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𝒊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入射时，没有观测到反射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   光，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问入射光应该有什么性质？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3" y="3510981"/>
                <a:ext cx="7546681" cy="1077218"/>
              </a:xfrm>
              <a:prstGeom prst="rect">
                <a:avLst/>
              </a:prstGeom>
              <a:blipFill rotWithShape="0">
                <a:blip r:embed="rId14"/>
                <a:stretch>
                  <a:fillRect l="-2019" t="-9040" r="-1373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8435901" y="4633011"/>
            <a:ext cx="2983963" cy="14791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连接符 39"/>
          <p:cNvCxnSpPr/>
          <p:nvPr/>
        </p:nvCxnSpPr>
        <p:spPr>
          <a:xfrm>
            <a:off x="8435901" y="4615134"/>
            <a:ext cx="29839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8497813" y="3410531"/>
            <a:ext cx="1406525" cy="122248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9893387" y="3464173"/>
            <a:ext cx="0" cy="229427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V="1">
            <a:off x="8896597" y="3727159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 flipV="1">
            <a:off x="9393494" y="4153818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>
            <a:off x="9893387" y="4613049"/>
            <a:ext cx="802730" cy="1429367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10021478" y="491082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10081974" y="5128005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/>
          <p:nvPr/>
        </p:nvCxnSpPr>
        <p:spPr>
          <a:xfrm flipV="1">
            <a:off x="10214305" y="5382947"/>
            <a:ext cx="334578" cy="202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形状 60"/>
          <p:cNvSpPr/>
          <p:nvPr/>
        </p:nvSpPr>
        <p:spPr>
          <a:xfrm>
            <a:off x="9612033" y="4267271"/>
            <a:ext cx="267286" cy="112542"/>
          </a:xfrm>
          <a:custGeom>
            <a:avLst/>
            <a:gdLst>
              <a:gd name="connsiteX0" fmla="*/ 0 w 267286"/>
              <a:gd name="connsiteY0" fmla="*/ 112542 h 112542"/>
              <a:gd name="connsiteX1" fmla="*/ 112542 w 267286"/>
              <a:gd name="connsiteY1" fmla="*/ 28136 h 112542"/>
              <a:gd name="connsiteX2" fmla="*/ 267286 w 267286"/>
              <a:gd name="connsiteY2" fmla="*/ 0 h 112542"/>
              <a:gd name="connsiteX3" fmla="*/ 267286 w 267286"/>
              <a:gd name="connsiteY3" fmla="*/ 0 h 112542"/>
              <a:gd name="connsiteX4" fmla="*/ 267286 w 267286"/>
              <a:gd name="connsiteY4" fmla="*/ 0 h 11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86" h="112542">
                <a:moveTo>
                  <a:pt x="0" y="112542"/>
                </a:moveTo>
                <a:cubicBezTo>
                  <a:pt x="33997" y="79717"/>
                  <a:pt x="67994" y="46893"/>
                  <a:pt x="112542" y="28136"/>
                </a:cubicBezTo>
                <a:cubicBezTo>
                  <a:pt x="157090" y="9379"/>
                  <a:pt x="267286" y="0"/>
                  <a:pt x="267286" y="0"/>
                </a:cubicBezTo>
                <a:lnTo>
                  <a:pt x="267286" y="0"/>
                </a:lnTo>
                <a:lnTo>
                  <a:pt x="267286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 flipH="1" flipV="1">
            <a:off x="9879319" y="5099869"/>
            <a:ext cx="284468" cy="144829"/>
          </a:xfrm>
          <a:custGeom>
            <a:avLst/>
            <a:gdLst>
              <a:gd name="connsiteX0" fmla="*/ 0 w 267286"/>
              <a:gd name="connsiteY0" fmla="*/ 112542 h 112542"/>
              <a:gd name="connsiteX1" fmla="*/ 112542 w 267286"/>
              <a:gd name="connsiteY1" fmla="*/ 28136 h 112542"/>
              <a:gd name="connsiteX2" fmla="*/ 267286 w 267286"/>
              <a:gd name="connsiteY2" fmla="*/ 0 h 112542"/>
              <a:gd name="connsiteX3" fmla="*/ 267286 w 267286"/>
              <a:gd name="connsiteY3" fmla="*/ 0 h 112542"/>
              <a:gd name="connsiteX4" fmla="*/ 267286 w 267286"/>
              <a:gd name="connsiteY4" fmla="*/ 0 h 11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86" h="112542">
                <a:moveTo>
                  <a:pt x="0" y="112542"/>
                </a:moveTo>
                <a:cubicBezTo>
                  <a:pt x="33997" y="79717"/>
                  <a:pt x="67994" y="46893"/>
                  <a:pt x="112542" y="28136"/>
                </a:cubicBezTo>
                <a:cubicBezTo>
                  <a:pt x="157090" y="9379"/>
                  <a:pt x="267286" y="0"/>
                  <a:pt x="267286" y="0"/>
                </a:cubicBezTo>
                <a:lnTo>
                  <a:pt x="267286" y="0"/>
                </a:lnTo>
                <a:lnTo>
                  <a:pt x="267286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9526253" y="3748142"/>
                <a:ext cx="3734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253" y="3748142"/>
                <a:ext cx="37343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8033" r="-819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9905112" y="5277800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112" y="5277800"/>
                <a:ext cx="270908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5000" r="-22727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线连接符 73"/>
          <p:cNvCxnSpPr/>
          <p:nvPr/>
        </p:nvCxnSpPr>
        <p:spPr>
          <a:xfrm flipV="1">
            <a:off x="8653754" y="3515158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 flipV="1">
            <a:off x="9150651" y="3941817"/>
            <a:ext cx="263063" cy="294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418802" y="4598050"/>
                <a:ext cx="650389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入射光是线偏振光，且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  <m:r>
                      <a:rPr lang="zh-CN" altLang="en-US" sz="3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∥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入射面。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02" y="4598050"/>
                <a:ext cx="6503896" cy="644664"/>
              </a:xfrm>
              <a:prstGeom prst="rect">
                <a:avLst/>
              </a:prstGeom>
              <a:blipFill rotWithShape="0">
                <a:blip r:embed="rId17"/>
                <a:stretch>
                  <a:fillRect l="-2437" t="-6604" r="-1593"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415725" y="5256766"/>
                <a:ext cx="7562135" cy="115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布儒斯特定律的实质：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zh-CN" altLang="en-US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分量在以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𝒊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入射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时不反射，全部透射。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5" y="5256766"/>
                <a:ext cx="7562135" cy="1158907"/>
              </a:xfrm>
              <a:prstGeom prst="rect">
                <a:avLst/>
              </a:prstGeom>
              <a:blipFill rotWithShape="0">
                <a:blip r:embed="rId18"/>
                <a:stretch>
                  <a:fillRect l="-2015" t="-3684" r="-1370" b="-1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55" grpId="0" animBg="1"/>
      <p:bldP spid="61" grpId="0" animBg="1"/>
      <p:bldP spid="62" grpId="0" animBg="1"/>
      <p:bldP spid="63" grpId="0"/>
      <p:bldP spid="64" grpId="0"/>
      <p:bldP spid="76" grpId="0"/>
      <p:bldP spid="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3411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折射光的偏振态</a:t>
            </a: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7281475" y="341131"/>
            <a:ext cx="3960813" cy="2520950"/>
            <a:chOff x="2920" y="2456"/>
            <a:chExt cx="2709" cy="1751"/>
          </a:xfrm>
        </p:grpSpPr>
        <p:sp>
          <p:nvSpPr>
            <p:cNvPr id="4" name="Rectangle 41"/>
            <p:cNvSpPr>
              <a:spLocks noChangeArrowheads="1"/>
            </p:cNvSpPr>
            <p:nvPr/>
          </p:nvSpPr>
          <p:spPr bwMode="auto">
            <a:xfrm>
              <a:off x="2928" y="2456"/>
              <a:ext cx="13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3600" b="1">
                  <a:solidFill>
                    <a:srgbClr val="FF0000"/>
                  </a:solidFill>
                </a:rPr>
                <a:t>·</a:t>
              </a:r>
              <a:endParaRPr lang="en-US" altLang="zh-CN" sz="3600" b="1"/>
            </a:p>
          </p:txBody>
        </p: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2920" y="2544"/>
              <a:ext cx="2709" cy="1663"/>
              <a:chOff x="2920" y="2544"/>
              <a:chExt cx="2709" cy="1663"/>
            </a:xfrm>
          </p:grpSpPr>
          <p:sp>
            <p:nvSpPr>
              <p:cNvPr id="6" name="Rectangle 43"/>
              <p:cNvSpPr>
                <a:spLocks noChangeArrowheads="1"/>
              </p:cNvSpPr>
              <p:nvPr/>
            </p:nvSpPr>
            <p:spPr bwMode="auto">
              <a:xfrm>
                <a:off x="3368" y="3384"/>
                <a:ext cx="1737" cy="105"/>
              </a:xfrm>
              <a:prstGeom prst="rect">
                <a:avLst/>
              </a:prstGeom>
              <a:noFill/>
              <a:ln w="31750">
                <a:solidFill>
                  <a:srgbClr val="8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" name="Line 44"/>
              <p:cNvSpPr>
                <a:spLocks noChangeShapeType="1"/>
              </p:cNvSpPr>
              <p:nvPr/>
            </p:nvSpPr>
            <p:spPr bwMode="auto">
              <a:xfrm flipH="1">
                <a:off x="4920" y="343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45"/>
              <p:cNvSpPr>
                <a:spLocks noChangeShapeType="1"/>
              </p:cNvSpPr>
              <p:nvPr/>
            </p:nvSpPr>
            <p:spPr bwMode="auto">
              <a:xfrm flipH="1">
                <a:off x="4872" y="340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46"/>
              <p:cNvSpPr>
                <a:spLocks noChangeShapeType="1"/>
              </p:cNvSpPr>
              <p:nvPr/>
            </p:nvSpPr>
            <p:spPr bwMode="auto">
              <a:xfrm flipH="1">
                <a:off x="4880" y="3392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47"/>
              <p:cNvSpPr>
                <a:spLocks noChangeShapeType="1"/>
              </p:cNvSpPr>
              <p:nvPr/>
            </p:nvSpPr>
            <p:spPr bwMode="auto">
              <a:xfrm flipH="1">
                <a:off x="3544" y="344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48"/>
              <p:cNvSpPr>
                <a:spLocks noChangeShapeType="1"/>
              </p:cNvSpPr>
              <p:nvPr/>
            </p:nvSpPr>
            <p:spPr bwMode="auto">
              <a:xfrm flipH="1">
                <a:off x="3496" y="3408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49"/>
              <p:cNvSpPr>
                <a:spLocks noChangeShapeType="1"/>
              </p:cNvSpPr>
              <p:nvPr/>
            </p:nvSpPr>
            <p:spPr bwMode="auto">
              <a:xfrm flipH="1">
                <a:off x="3504" y="3400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50"/>
              <p:cNvSpPr>
                <a:spLocks noChangeShapeType="1"/>
              </p:cNvSpPr>
              <p:nvPr/>
            </p:nvSpPr>
            <p:spPr bwMode="auto">
              <a:xfrm flipH="1">
                <a:off x="3992" y="343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51"/>
              <p:cNvSpPr>
                <a:spLocks noChangeShapeType="1"/>
              </p:cNvSpPr>
              <p:nvPr/>
            </p:nvSpPr>
            <p:spPr bwMode="auto">
              <a:xfrm flipH="1">
                <a:off x="3944" y="340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52"/>
              <p:cNvSpPr>
                <a:spLocks noChangeShapeType="1"/>
              </p:cNvSpPr>
              <p:nvPr/>
            </p:nvSpPr>
            <p:spPr bwMode="auto">
              <a:xfrm flipH="1">
                <a:off x="3952" y="3392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53"/>
              <p:cNvSpPr>
                <a:spLocks noChangeShapeType="1"/>
              </p:cNvSpPr>
              <p:nvPr/>
            </p:nvSpPr>
            <p:spPr bwMode="auto">
              <a:xfrm flipH="1">
                <a:off x="4480" y="343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54"/>
              <p:cNvSpPr>
                <a:spLocks noChangeShapeType="1"/>
              </p:cNvSpPr>
              <p:nvPr/>
            </p:nvSpPr>
            <p:spPr bwMode="auto">
              <a:xfrm flipH="1">
                <a:off x="4432" y="340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55"/>
              <p:cNvSpPr>
                <a:spLocks noChangeShapeType="1"/>
              </p:cNvSpPr>
              <p:nvPr/>
            </p:nvSpPr>
            <p:spPr bwMode="auto">
              <a:xfrm flipH="1">
                <a:off x="4440" y="3392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Rectangle 56"/>
              <p:cNvSpPr>
                <a:spLocks noChangeArrowheads="1"/>
              </p:cNvSpPr>
              <p:nvPr/>
            </p:nvSpPr>
            <p:spPr bwMode="auto">
              <a:xfrm>
                <a:off x="3368" y="3152"/>
                <a:ext cx="1737" cy="105"/>
              </a:xfrm>
              <a:prstGeom prst="rect">
                <a:avLst/>
              </a:prstGeom>
              <a:noFill/>
              <a:ln w="31750">
                <a:solidFill>
                  <a:srgbClr val="8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" name="Line 57"/>
              <p:cNvSpPr>
                <a:spLocks noChangeShapeType="1"/>
              </p:cNvSpPr>
              <p:nvPr/>
            </p:nvSpPr>
            <p:spPr bwMode="auto">
              <a:xfrm flipH="1">
                <a:off x="4920" y="320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58"/>
              <p:cNvSpPr>
                <a:spLocks noChangeShapeType="1"/>
              </p:cNvSpPr>
              <p:nvPr/>
            </p:nvSpPr>
            <p:spPr bwMode="auto">
              <a:xfrm flipH="1">
                <a:off x="4872" y="3168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59"/>
              <p:cNvSpPr>
                <a:spLocks noChangeShapeType="1"/>
              </p:cNvSpPr>
              <p:nvPr/>
            </p:nvSpPr>
            <p:spPr bwMode="auto">
              <a:xfrm flipH="1">
                <a:off x="4880" y="3160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60"/>
              <p:cNvSpPr>
                <a:spLocks noChangeShapeType="1"/>
              </p:cNvSpPr>
              <p:nvPr/>
            </p:nvSpPr>
            <p:spPr bwMode="auto">
              <a:xfrm flipH="1">
                <a:off x="3544" y="3208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61"/>
              <p:cNvSpPr>
                <a:spLocks noChangeShapeType="1"/>
              </p:cNvSpPr>
              <p:nvPr/>
            </p:nvSpPr>
            <p:spPr bwMode="auto">
              <a:xfrm flipH="1">
                <a:off x="3496" y="3176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62"/>
              <p:cNvSpPr>
                <a:spLocks noChangeShapeType="1"/>
              </p:cNvSpPr>
              <p:nvPr/>
            </p:nvSpPr>
            <p:spPr bwMode="auto">
              <a:xfrm flipH="1">
                <a:off x="3504" y="3168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63"/>
              <p:cNvSpPr>
                <a:spLocks noChangeShapeType="1"/>
              </p:cNvSpPr>
              <p:nvPr/>
            </p:nvSpPr>
            <p:spPr bwMode="auto">
              <a:xfrm flipH="1">
                <a:off x="3992" y="320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64"/>
              <p:cNvSpPr>
                <a:spLocks noChangeShapeType="1"/>
              </p:cNvSpPr>
              <p:nvPr/>
            </p:nvSpPr>
            <p:spPr bwMode="auto">
              <a:xfrm flipH="1">
                <a:off x="3944" y="3168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65"/>
              <p:cNvSpPr>
                <a:spLocks noChangeShapeType="1"/>
              </p:cNvSpPr>
              <p:nvPr/>
            </p:nvSpPr>
            <p:spPr bwMode="auto">
              <a:xfrm flipH="1">
                <a:off x="3952" y="3160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66"/>
              <p:cNvSpPr>
                <a:spLocks noChangeShapeType="1"/>
              </p:cNvSpPr>
              <p:nvPr/>
            </p:nvSpPr>
            <p:spPr bwMode="auto">
              <a:xfrm flipH="1">
                <a:off x="4480" y="320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67"/>
              <p:cNvSpPr>
                <a:spLocks noChangeShapeType="1"/>
              </p:cNvSpPr>
              <p:nvPr/>
            </p:nvSpPr>
            <p:spPr bwMode="auto">
              <a:xfrm flipH="1">
                <a:off x="4432" y="3168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68"/>
              <p:cNvSpPr>
                <a:spLocks noChangeShapeType="1"/>
              </p:cNvSpPr>
              <p:nvPr/>
            </p:nvSpPr>
            <p:spPr bwMode="auto">
              <a:xfrm flipH="1">
                <a:off x="4440" y="3160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>
                <a:off x="3368" y="3616"/>
                <a:ext cx="1737" cy="105"/>
              </a:xfrm>
              <a:prstGeom prst="rect">
                <a:avLst/>
              </a:prstGeom>
              <a:noFill/>
              <a:ln w="31750">
                <a:solidFill>
                  <a:srgbClr val="8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Line 70"/>
              <p:cNvSpPr>
                <a:spLocks noChangeShapeType="1"/>
              </p:cNvSpPr>
              <p:nvPr/>
            </p:nvSpPr>
            <p:spPr bwMode="auto">
              <a:xfrm flipH="1">
                <a:off x="4920" y="3664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71"/>
              <p:cNvSpPr>
                <a:spLocks noChangeShapeType="1"/>
              </p:cNvSpPr>
              <p:nvPr/>
            </p:nvSpPr>
            <p:spPr bwMode="auto">
              <a:xfrm flipH="1">
                <a:off x="4872" y="363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72"/>
              <p:cNvSpPr>
                <a:spLocks noChangeShapeType="1"/>
              </p:cNvSpPr>
              <p:nvPr/>
            </p:nvSpPr>
            <p:spPr bwMode="auto">
              <a:xfrm flipH="1">
                <a:off x="4880" y="3624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73"/>
              <p:cNvSpPr>
                <a:spLocks noChangeShapeType="1"/>
              </p:cNvSpPr>
              <p:nvPr/>
            </p:nvSpPr>
            <p:spPr bwMode="auto">
              <a:xfrm flipH="1">
                <a:off x="3544" y="367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74"/>
              <p:cNvSpPr>
                <a:spLocks noChangeShapeType="1"/>
              </p:cNvSpPr>
              <p:nvPr/>
            </p:nvSpPr>
            <p:spPr bwMode="auto">
              <a:xfrm flipH="1">
                <a:off x="3496" y="3640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75"/>
              <p:cNvSpPr>
                <a:spLocks noChangeShapeType="1"/>
              </p:cNvSpPr>
              <p:nvPr/>
            </p:nvSpPr>
            <p:spPr bwMode="auto">
              <a:xfrm flipH="1">
                <a:off x="3504" y="3632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76"/>
              <p:cNvSpPr>
                <a:spLocks noChangeShapeType="1"/>
              </p:cNvSpPr>
              <p:nvPr/>
            </p:nvSpPr>
            <p:spPr bwMode="auto">
              <a:xfrm flipH="1">
                <a:off x="3992" y="3664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77"/>
              <p:cNvSpPr>
                <a:spLocks noChangeShapeType="1"/>
              </p:cNvSpPr>
              <p:nvPr/>
            </p:nvSpPr>
            <p:spPr bwMode="auto">
              <a:xfrm flipH="1">
                <a:off x="3944" y="363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78"/>
              <p:cNvSpPr>
                <a:spLocks noChangeShapeType="1"/>
              </p:cNvSpPr>
              <p:nvPr/>
            </p:nvSpPr>
            <p:spPr bwMode="auto">
              <a:xfrm flipH="1">
                <a:off x="3952" y="3624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79"/>
              <p:cNvSpPr>
                <a:spLocks noChangeShapeType="1"/>
              </p:cNvSpPr>
              <p:nvPr/>
            </p:nvSpPr>
            <p:spPr bwMode="auto">
              <a:xfrm flipH="1">
                <a:off x="4480" y="3664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80"/>
              <p:cNvSpPr>
                <a:spLocks noChangeShapeType="1"/>
              </p:cNvSpPr>
              <p:nvPr/>
            </p:nvSpPr>
            <p:spPr bwMode="auto">
              <a:xfrm flipH="1">
                <a:off x="4432" y="3632"/>
                <a:ext cx="33" cy="32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81"/>
              <p:cNvSpPr>
                <a:spLocks noChangeShapeType="1"/>
              </p:cNvSpPr>
              <p:nvPr/>
            </p:nvSpPr>
            <p:spPr bwMode="auto">
              <a:xfrm flipH="1">
                <a:off x="4440" y="3624"/>
                <a:ext cx="65" cy="81"/>
              </a:xfrm>
              <a:prstGeom prst="line">
                <a:avLst/>
              </a:prstGeom>
              <a:noFill/>
              <a:ln w="31750">
                <a:solidFill>
                  <a:srgbClr val="80008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82"/>
              <p:cNvSpPr>
                <a:spLocks noChangeShapeType="1"/>
              </p:cNvSpPr>
              <p:nvPr/>
            </p:nvSpPr>
            <p:spPr bwMode="auto">
              <a:xfrm>
                <a:off x="3736" y="2848"/>
                <a:ext cx="1" cy="401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83"/>
              <p:cNvSpPr>
                <a:spLocks noChangeShapeType="1"/>
              </p:cNvSpPr>
              <p:nvPr/>
            </p:nvSpPr>
            <p:spPr bwMode="auto">
              <a:xfrm>
                <a:off x="3744" y="3152"/>
                <a:ext cx="59" cy="102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84"/>
              <p:cNvSpPr>
                <a:spLocks noChangeShapeType="1"/>
              </p:cNvSpPr>
              <p:nvPr/>
            </p:nvSpPr>
            <p:spPr bwMode="auto">
              <a:xfrm flipV="1">
                <a:off x="3728" y="2728"/>
                <a:ext cx="665" cy="42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85"/>
              <p:cNvSpPr>
                <a:spLocks noChangeShapeType="1"/>
              </p:cNvSpPr>
              <p:nvPr/>
            </p:nvSpPr>
            <p:spPr bwMode="auto">
              <a:xfrm flipH="1" flipV="1">
                <a:off x="2920" y="2624"/>
                <a:ext cx="825" cy="52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triangl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86"/>
              <p:cNvSpPr>
                <a:spLocks noChangeShapeType="1"/>
              </p:cNvSpPr>
              <p:nvPr/>
            </p:nvSpPr>
            <p:spPr bwMode="auto">
              <a:xfrm flipV="1">
                <a:off x="3864" y="2728"/>
                <a:ext cx="665" cy="42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87"/>
              <p:cNvSpPr>
                <a:spLocks noChangeShapeType="1"/>
              </p:cNvSpPr>
              <p:nvPr/>
            </p:nvSpPr>
            <p:spPr bwMode="auto">
              <a:xfrm flipH="1">
                <a:off x="3808" y="3152"/>
                <a:ext cx="65" cy="9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88"/>
              <p:cNvSpPr>
                <a:spLocks noChangeShapeType="1"/>
              </p:cNvSpPr>
              <p:nvPr/>
            </p:nvSpPr>
            <p:spPr bwMode="auto">
              <a:xfrm flipV="1">
                <a:off x="4272" y="2728"/>
                <a:ext cx="665" cy="42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89"/>
              <p:cNvSpPr>
                <a:spLocks noChangeShapeType="1"/>
              </p:cNvSpPr>
              <p:nvPr/>
            </p:nvSpPr>
            <p:spPr bwMode="auto">
              <a:xfrm flipV="1">
                <a:off x="4400" y="2736"/>
                <a:ext cx="665" cy="42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90"/>
              <p:cNvSpPr>
                <a:spLocks noChangeShapeType="1"/>
              </p:cNvSpPr>
              <p:nvPr/>
            </p:nvSpPr>
            <p:spPr bwMode="auto">
              <a:xfrm>
                <a:off x="3808" y="3256"/>
                <a:ext cx="217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91"/>
              <p:cNvSpPr>
                <a:spLocks noChangeShapeType="1"/>
              </p:cNvSpPr>
              <p:nvPr/>
            </p:nvSpPr>
            <p:spPr bwMode="auto">
              <a:xfrm flipH="1">
                <a:off x="4008" y="3254"/>
                <a:ext cx="187" cy="13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92"/>
              <p:cNvSpPr>
                <a:spLocks noChangeShapeType="1"/>
              </p:cNvSpPr>
              <p:nvPr/>
            </p:nvSpPr>
            <p:spPr bwMode="auto">
              <a:xfrm flipH="1">
                <a:off x="4208" y="3152"/>
                <a:ext cx="65" cy="9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93"/>
              <p:cNvSpPr>
                <a:spLocks noChangeShapeType="1"/>
              </p:cNvSpPr>
              <p:nvPr/>
            </p:nvSpPr>
            <p:spPr bwMode="auto">
              <a:xfrm>
                <a:off x="4016" y="3383"/>
                <a:ext cx="65" cy="9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94"/>
              <p:cNvSpPr>
                <a:spLocks noChangeShapeType="1"/>
              </p:cNvSpPr>
              <p:nvPr/>
            </p:nvSpPr>
            <p:spPr bwMode="auto">
              <a:xfrm flipH="1">
                <a:off x="4080" y="3376"/>
                <a:ext cx="65" cy="9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95"/>
              <p:cNvSpPr>
                <a:spLocks noChangeShapeType="1"/>
              </p:cNvSpPr>
              <p:nvPr/>
            </p:nvSpPr>
            <p:spPr bwMode="auto">
              <a:xfrm flipH="1">
                <a:off x="4332" y="3160"/>
                <a:ext cx="65" cy="9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96"/>
              <p:cNvSpPr>
                <a:spLocks noChangeShapeType="1"/>
              </p:cNvSpPr>
              <p:nvPr/>
            </p:nvSpPr>
            <p:spPr bwMode="auto">
              <a:xfrm flipH="1">
                <a:off x="4128" y="3266"/>
                <a:ext cx="199" cy="11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97"/>
              <p:cNvSpPr>
                <a:spLocks noChangeShapeType="1"/>
              </p:cNvSpPr>
              <p:nvPr/>
            </p:nvSpPr>
            <p:spPr bwMode="auto">
              <a:xfrm>
                <a:off x="4368" y="3719"/>
                <a:ext cx="665" cy="4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98"/>
              <p:cNvSpPr>
                <a:spLocks noChangeShapeType="1"/>
              </p:cNvSpPr>
              <p:nvPr/>
            </p:nvSpPr>
            <p:spPr bwMode="auto">
              <a:xfrm>
                <a:off x="4288" y="3607"/>
                <a:ext cx="83" cy="11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Line 99"/>
              <p:cNvSpPr>
                <a:spLocks noChangeShapeType="1"/>
              </p:cNvSpPr>
              <p:nvPr/>
            </p:nvSpPr>
            <p:spPr bwMode="auto">
              <a:xfrm flipH="1">
                <a:off x="4368" y="3615"/>
                <a:ext cx="65" cy="9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100"/>
              <p:cNvSpPr>
                <a:spLocks noChangeShapeType="1"/>
              </p:cNvSpPr>
              <p:nvPr/>
            </p:nvSpPr>
            <p:spPr bwMode="auto">
              <a:xfrm flipV="1">
                <a:off x="4964" y="2719"/>
                <a:ext cx="665" cy="4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101"/>
              <p:cNvSpPr>
                <a:spLocks noChangeShapeType="1"/>
              </p:cNvSpPr>
              <p:nvPr/>
            </p:nvSpPr>
            <p:spPr bwMode="auto">
              <a:xfrm>
                <a:off x="4080" y="3479"/>
                <a:ext cx="217" cy="13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Line 102"/>
              <p:cNvSpPr>
                <a:spLocks noChangeShapeType="1"/>
              </p:cNvSpPr>
              <p:nvPr/>
            </p:nvSpPr>
            <p:spPr bwMode="auto">
              <a:xfrm flipH="1">
                <a:off x="4288" y="3479"/>
                <a:ext cx="217" cy="13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Line 103"/>
              <p:cNvSpPr>
                <a:spLocks noChangeShapeType="1"/>
              </p:cNvSpPr>
              <p:nvPr/>
            </p:nvSpPr>
            <p:spPr bwMode="auto">
              <a:xfrm flipH="1">
                <a:off x="4512" y="3376"/>
                <a:ext cx="65" cy="9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104"/>
              <p:cNvSpPr>
                <a:spLocks noChangeShapeType="1"/>
              </p:cNvSpPr>
              <p:nvPr/>
            </p:nvSpPr>
            <p:spPr bwMode="auto">
              <a:xfrm flipH="1">
                <a:off x="4616" y="3383"/>
                <a:ext cx="65" cy="9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105"/>
              <p:cNvSpPr>
                <a:spLocks noChangeShapeType="1"/>
              </p:cNvSpPr>
              <p:nvPr/>
            </p:nvSpPr>
            <p:spPr bwMode="auto">
              <a:xfrm flipH="1">
                <a:off x="4430" y="3489"/>
                <a:ext cx="193" cy="131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106"/>
              <p:cNvSpPr>
                <a:spLocks noChangeShapeType="1"/>
              </p:cNvSpPr>
              <p:nvPr/>
            </p:nvSpPr>
            <p:spPr bwMode="auto">
              <a:xfrm flipH="1">
                <a:off x="4688" y="3264"/>
                <a:ext cx="181" cy="112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107"/>
              <p:cNvSpPr>
                <a:spLocks noChangeShapeType="1"/>
              </p:cNvSpPr>
              <p:nvPr/>
            </p:nvSpPr>
            <p:spPr bwMode="auto">
              <a:xfrm flipH="1">
                <a:off x="4568" y="3258"/>
                <a:ext cx="193" cy="11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108"/>
              <p:cNvSpPr>
                <a:spLocks noChangeShapeType="1"/>
              </p:cNvSpPr>
              <p:nvPr/>
            </p:nvSpPr>
            <p:spPr bwMode="auto">
              <a:xfrm flipH="1">
                <a:off x="4882" y="3151"/>
                <a:ext cx="65" cy="9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109"/>
              <p:cNvSpPr>
                <a:spLocks noChangeShapeType="1"/>
              </p:cNvSpPr>
              <p:nvPr/>
            </p:nvSpPr>
            <p:spPr bwMode="auto">
              <a:xfrm flipV="1">
                <a:off x="4840" y="2720"/>
                <a:ext cx="665" cy="42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110"/>
              <p:cNvSpPr>
                <a:spLocks noChangeShapeType="1"/>
              </p:cNvSpPr>
              <p:nvPr/>
            </p:nvSpPr>
            <p:spPr bwMode="auto">
              <a:xfrm flipH="1">
                <a:off x="4768" y="3142"/>
                <a:ext cx="71" cy="11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111"/>
              <p:cNvSpPr>
                <a:spLocks noChangeShapeType="1"/>
              </p:cNvSpPr>
              <p:nvPr/>
            </p:nvSpPr>
            <p:spPr bwMode="auto">
              <a:xfrm flipH="1">
                <a:off x="2992" y="2624"/>
                <a:ext cx="88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112"/>
              <p:cNvSpPr>
                <a:spLocks noChangeShapeType="1"/>
              </p:cNvSpPr>
              <p:nvPr/>
            </p:nvSpPr>
            <p:spPr bwMode="auto">
              <a:xfrm flipH="1">
                <a:off x="3080" y="2688"/>
                <a:ext cx="88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113"/>
              <p:cNvSpPr>
                <a:spLocks noChangeShapeType="1"/>
              </p:cNvSpPr>
              <p:nvPr/>
            </p:nvSpPr>
            <p:spPr bwMode="auto">
              <a:xfrm flipH="1">
                <a:off x="3168" y="2752"/>
                <a:ext cx="88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114"/>
              <p:cNvSpPr>
                <a:spLocks noChangeShapeType="1"/>
              </p:cNvSpPr>
              <p:nvPr/>
            </p:nvSpPr>
            <p:spPr bwMode="auto">
              <a:xfrm flipH="1">
                <a:off x="3264" y="2808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115"/>
              <p:cNvSpPr>
                <a:spLocks noChangeShapeType="1"/>
              </p:cNvSpPr>
              <p:nvPr/>
            </p:nvSpPr>
            <p:spPr bwMode="auto">
              <a:xfrm flipH="1">
                <a:off x="3352" y="2872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116"/>
              <p:cNvSpPr>
                <a:spLocks noChangeShapeType="1"/>
              </p:cNvSpPr>
              <p:nvPr/>
            </p:nvSpPr>
            <p:spPr bwMode="auto">
              <a:xfrm flipH="1">
                <a:off x="3448" y="2928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117"/>
              <p:cNvSpPr>
                <a:spLocks noChangeShapeType="1"/>
              </p:cNvSpPr>
              <p:nvPr/>
            </p:nvSpPr>
            <p:spPr bwMode="auto">
              <a:xfrm flipH="1">
                <a:off x="4440" y="3728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118"/>
              <p:cNvSpPr>
                <a:spLocks noChangeShapeType="1"/>
              </p:cNvSpPr>
              <p:nvPr/>
            </p:nvSpPr>
            <p:spPr bwMode="auto">
              <a:xfrm flipH="1">
                <a:off x="4528" y="3792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119"/>
              <p:cNvSpPr>
                <a:spLocks noChangeShapeType="1"/>
              </p:cNvSpPr>
              <p:nvPr/>
            </p:nvSpPr>
            <p:spPr bwMode="auto">
              <a:xfrm flipH="1">
                <a:off x="4616" y="3856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120"/>
              <p:cNvSpPr>
                <a:spLocks noChangeShapeType="1"/>
              </p:cNvSpPr>
              <p:nvPr/>
            </p:nvSpPr>
            <p:spPr bwMode="auto">
              <a:xfrm flipH="1">
                <a:off x="4712" y="3912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121"/>
              <p:cNvSpPr>
                <a:spLocks noChangeShapeType="1"/>
              </p:cNvSpPr>
              <p:nvPr/>
            </p:nvSpPr>
            <p:spPr bwMode="auto">
              <a:xfrm flipH="1">
                <a:off x="4800" y="3976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122"/>
              <p:cNvSpPr>
                <a:spLocks noChangeShapeType="1"/>
              </p:cNvSpPr>
              <p:nvPr/>
            </p:nvSpPr>
            <p:spPr bwMode="auto">
              <a:xfrm flipH="1">
                <a:off x="4896" y="4032"/>
                <a:ext cx="89" cy="13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Rectangle 123"/>
              <p:cNvSpPr>
                <a:spLocks noChangeArrowheads="1"/>
              </p:cNvSpPr>
              <p:nvPr/>
            </p:nvSpPr>
            <p:spPr bwMode="auto">
              <a:xfrm>
                <a:off x="3974" y="2784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87" name="Rectangle 124"/>
              <p:cNvSpPr>
                <a:spLocks noChangeArrowheads="1"/>
              </p:cNvSpPr>
              <p:nvPr/>
            </p:nvSpPr>
            <p:spPr bwMode="auto">
              <a:xfrm>
                <a:off x="4128" y="2744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88" name="Rectangle 125"/>
              <p:cNvSpPr>
                <a:spLocks noChangeArrowheads="1"/>
              </p:cNvSpPr>
              <p:nvPr/>
            </p:nvSpPr>
            <p:spPr bwMode="auto">
              <a:xfrm>
                <a:off x="4567" y="2744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89" name="Rectangle 126"/>
              <p:cNvSpPr>
                <a:spLocks noChangeArrowheads="1"/>
              </p:cNvSpPr>
              <p:nvPr/>
            </p:nvSpPr>
            <p:spPr bwMode="auto">
              <a:xfrm>
                <a:off x="4711" y="2744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0" name="Rectangle 127"/>
              <p:cNvSpPr>
                <a:spLocks noChangeArrowheads="1"/>
              </p:cNvSpPr>
              <p:nvPr/>
            </p:nvSpPr>
            <p:spPr bwMode="auto">
              <a:xfrm>
                <a:off x="5143" y="2736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1" name="Rectangle 128"/>
              <p:cNvSpPr>
                <a:spLocks noChangeArrowheads="1"/>
              </p:cNvSpPr>
              <p:nvPr/>
            </p:nvSpPr>
            <p:spPr bwMode="auto">
              <a:xfrm>
                <a:off x="5280" y="2736"/>
                <a:ext cx="136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2" name="Rectangle 129"/>
              <p:cNvSpPr>
                <a:spLocks noChangeArrowheads="1"/>
              </p:cNvSpPr>
              <p:nvPr/>
            </p:nvSpPr>
            <p:spPr bwMode="auto">
              <a:xfrm>
                <a:off x="3032" y="2544"/>
                <a:ext cx="136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3" name="Rectangle 130"/>
              <p:cNvSpPr>
                <a:spLocks noChangeArrowheads="1"/>
              </p:cNvSpPr>
              <p:nvPr/>
            </p:nvSpPr>
            <p:spPr bwMode="auto">
              <a:xfrm>
                <a:off x="3128" y="2592"/>
                <a:ext cx="136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4" name="Rectangle 131"/>
              <p:cNvSpPr>
                <a:spLocks noChangeArrowheads="1"/>
              </p:cNvSpPr>
              <p:nvPr/>
            </p:nvSpPr>
            <p:spPr bwMode="auto">
              <a:xfrm>
                <a:off x="3319" y="2696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5" name="Rectangle 132"/>
              <p:cNvSpPr>
                <a:spLocks noChangeArrowheads="1"/>
              </p:cNvSpPr>
              <p:nvPr/>
            </p:nvSpPr>
            <p:spPr bwMode="auto">
              <a:xfrm>
                <a:off x="3415" y="2784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6" name="Rectangle 133"/>
              <p:cNvSpPr>
                <a:spLocks noChangeArrowheads="1"/>
              </p:cNvSpPr>
              <p:nvPr/>
            </p:nvSpPr>
            <p:spPr bwMode="auto">
              <a:xfrm>
                <a:off x="3224" y="2648"/>
                <a:ext cx="136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97" name="Arc 134"/>
              <p:cNvSpPr>
                <a:spLocks/>
              </p:cNvSpPr>
              <p:nvPr/>
            </p:nvSpPr>
            <p:spPr bwMode="auto">
              <a:xfrm flipH="1">
                <a:off x="3634" y="3014"/>
                <a:ext cx="9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Rectangle 135"/>
              <p:cNvSpPr>
                <a:spLocks noChangeArrowheads="1"/>
              </p:cNvSpPr>
              <p:nvPr/>
            </p:nvSpPr>
            <p:spPr bwMode="auto">
              <a:xfrm>
                <a:off x="3576" y="2736"/>
                <a:ext cx="169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b="1" i="1">
                    <a:solidFill>
                      <a:srgbClr val="000099"/>
                    </a:solidFill>
                  </a:rPr>
                  <a:t>i</a:t>
                </a:r>
                <a:r>
                  <a:rPr lang="en-US" altLang="zh-CN" b="1" i="1" baseline="-25000">
                    <a:solidFill>
                      <a:srgbClr val="000099"/>
                    </a:solidFill>
                  </a:rPr>
                  <a:t>B</a:t>
                </a:r>
                <a:endParaRPr lang="en-US" altLang="zh-CN" sz="3600" b="1">
                  <a:solidFill>
                    <a:srgbClr val="000099"/>
                  </a:solidFill>
                </a:endParaRPr>
              </a:p>
            </p:txBody>
          </p:sp>
          <p:sp>
            <p:nvSpPr>
              <p:cNvPr id="99" name="Rectangle 136"/>
              <p:cNvSpPr>
                <a:spLocks noChangeArrowheads="1"/>
              </p:cNvSpPr>
              <p:nvPr/>
            </p:nvSpPr>
            <p:spPr bwMode="auto">
              <a:xfrm>
                <a:off x="3648" y="4015"/>
                <a:ext cx="124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000" b="1">
                    <a:solidFill>
                      <a:srgbClr val="0000FF"/>
                    </a:solidFill>
                  </a:rPr>
                  <a:t>(</a:t>
                </a:r>
                <a:r>
                  <a:rPr lang="zh-CN" altLang="en-US" sz="2000" b="1">
                    <a:solidFill>
                      <a:srgbClr val="0000FF"/>
                    </a:solidFill>
                  </a:rPr>
                  <a:t>接近线偏振光</a:t>
                </a:r>
                <a:r>
                  <a:rPr lang="en-US" altLang="zh-CN" sz="2000" b="1">
                    <a:solidFill>
                      <a:srgbClr val="0000FF"/>
                    </a:solidFill>
                  </a:rPr>
                  <a:t>)</a:t>
                </a:r>
                <a:endParaRPr lang="en-US" altLang="zh-CN" sz="2000" b="1"/>
              </a:p>
            </p:txBody>
          </p:sp>
          <p:sp>
            <p:nvSpPr>
              <p:cNvPr id="100" name="Rectangle 137"/>
              <p:cNvSpPr>
                <a:spLocks noChangeArrowheads="1"/>
              </p:cNvSpPr>
              <p:nvPr/>
            </p:nvSpPr>
            <p:spPr bwMode="auto">
              <a:xfrm>
                <a:off x="4039" y="2736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1" name="Rectangle 138"/>
              <p:cNvSpPr>
                <a:spLocks noChangeArrowheads="1"/>
              </p:cNvSpPr>
              <p:nvPr/>
            </p:nvSpPr>
            <p:spPr bwMode="auto">
              <a:xfrm>
                <a:off x="4231" y="2688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2" name="Rectangle 139"/>
              <p:cNvSpPr>
                <a:spLocks noChangeArrowheads="1"/>
              </p:cNvSpPr>
              <p:nvPr/>
            </p:nvSpPr>
            <p:spPr bwMode="auto">
              <a:xfrm>
                <a:off x="4807" y="2688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3" name="Rectangle 140"/>
              <p:cNvSpPr>
                <a:spLocks noChangeArrowheads="1"/>
              </p:cNvSpPr>
              <p:nvPr/>
            </p:nvSpPr>
            <p:spPr bwMode="auto">
              <a:xfrm>
                <a:off x="4663" y="2688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4" name="Rectangle 141"/>
              <p:cNvSpPr>
                <a:spLocks noChangeArrowheads="1"/>
              </p:cNvSpPr>
              <p:nvPr/>
            </p:nvSpPr>
            <p:spPr bwMode="auto">
              <a:xfrm>
                <a:off x="5384" y="2648"/>
                <a:ext cx="136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5" name="Rectangle 142"/>
              <p:cNvSpPr>
                <a:spLocks noChangeArrowheads="1"/>
              </p:cNvSpPr>
              <p:nvPr/>
            </p:nvSpPr>
            <p:spPr bwMode="auto">
              <a:xfrm>
                <a:off x="5287" y="2640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6" name="Rectangle 143"/>
              <p:cNvSpPr>
                <a:spLocks noChangeArrowheads="1"/>
              </p:cNvSpPr>
              <p:nvPr/>
            </p:nvSpPr>
            <p:spPr bwMode="auto">
              <a:xfrm>
                <a:off x="3884" y="2832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7" name="Rectangle 144"/>
              <p:cNvSpPr>
                <a:spLocks noChangeArrowheads="1"/>
              </p:cNvSpPr>
              <p:nvPr/>
            </p:nvSpPr>
            <p:spPr bwMode="auto">
              <a:xfrm>
                <a:off x="3788" y="2888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8" name="Rectangle 145"/>
              <p:cNvSpPr>
                <a:spLocks noChangeArrowheads="1"/>
              </p:cNvSpPr>
              <p:nvPr/>
            </p:nvSpPr>
            <p:spPr bwMode="auto">
              <a:xfrm>
                <a:off x="4032" y="2832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09" name="Rectangle 146"/>
              <p:cNvSpPr>
                <a:spLocks noChangeArrowheads="1"/>
              </p:cNvSpPr>
              <p:nvPr/>
            </p:nvSpPr>
            <p:spPr bwMode="auto">
              <a:xfrm>
                <a:off x="3950" y="2880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0" name="Rectangle 147"/>
              <p:cNvSpPr>
                <a:spLocks noChangeArrowheads="1"/>
              </p:cNvSpPr>
              <p:nvPr/>
            </p:nvSpPr>
            <p:spPr bwMode="auto">
              <a:xfrm>
                <a:off x="4464" y="2792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1" name="Rectangle 148"/>
              <p:cNvSpPr>
                <a:spLocks noChangeArrowheads="1"/>
              </p:cNvSpPr>
              <p:nvPr/>
            </p:nvSpPr>
            <p:spPr bwMode="auto">
              <a:xfrm>
                <a:off x="4352" y="2880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2" name="Rectangle 149"/>
              <p:cNvSpPr>
                <a:spLocks noChangeArrowheads="1"/>
              </p:cNvSpPr>
              <p:nvPr/>
            </p:nvSpPr>
            <p:spPr bwMode="auto">
              <a:xfrm>
                <a:off x="4580" y="2840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3" name="Rectangle 150"/>
              <p:cNvSpPr>
                <a:spLocks noChangeArrowheads="1"/>
              </p:cNvSpPr>
              <p:nvPr/>
            </p:nvSpPr>
            <p:spPr bwMode="auto">
              <a:xfrm>
                <a:off x="4490" y="2888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4" name="Rectangle 151"/>
              <p:cNvSpPr>
                <a:spLocks noChangeArrowheads="1"/>
              </p:cNvSpPr>
              <p:nvPr/>
            </p:nvSpPr>
            <p:spPr bwMode="auto">
              <a:xfrm>
                <a:off x="5047" y="2792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5" name="Rectangle 152"/>
              <p:cNvSpPr>
                <a:spLocks noChangeArrowheads="1"/>
              </p:cNvSpPr>
              <p:nvPr/>
            </p:nvSpPr>
            <p:spPr bwMode="auto">
              <a:xfrm>
                <a:off x="4903" y="2880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6" name="Rectangle 153"/>
              <p:cNvSpPr>
                <a:spLocks noChangeArrowheads="1"/>
              </p:cNvSpPr>
              <p:nvPr/>
            </p:nvSpPr>
            <p:spPr bwMode="auto">
              <a:xfrm>
                <a:off x="5184" y="2792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  <p:sp>
            <p:nvSpPr>
              <p:cNvPr id="117" name="Rectangle 154"/>
              <p:cNvSpPr>
                <a:spLocks noChangeArrowheads="1"/>
              </p:cNvSpPr>
              <p:nvPr/>
            </p:nvSpPr>
            <p:spPr bwMode="auto">
              <a:xfrm>
                <a:off x="5030" y="2888"/>
                <a:ext cx="137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3600" b="1">
                    <a:solidFill>
                      <a:srgbClr val="FF0000"/>
                    </a:solidFill>
                  </a:rPr>
                  <a:t>·</a:t>
                </a:r>
                <a:endParaRPr lang="en-US" altLang="zh-CN" sz="3600" b="1"/>
              </a:p>
            </p:txBody>
          </p:sp>
        </p:grpSp>
      </p:grpSp>
      <p:sp>
        <p:nvSpPr>
          <p:cNvPr id="118" name="文本框 117"/>
          <p:cNvSpPr txBox="1"/>
          <p:nvPr/>
        </p:nvSpPr>
        <p:spPr>
          <a:xfrm>
            <a:off x="453100" y="93978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折射光为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部分偏振光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452028" y="1541626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利用玻璃片堆提高折射光的偏振程度。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448049" y="2108613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反射：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线偏振光，但改变了光的传播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方向。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448049" y="3160897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透射：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部分偏振光，多次透射反复过滤掉垂直分量，直到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获得近似的线偏振光。</a:t>
            </a:r>
          </a:p>
        </p:txBody>
      </p:sp>
      <p:pic>
        <p:nvPicPr>
          <p:cNvPr id="122" name="Picture 2" descr="19-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14" y="3831271"/>
            <a:ext cx="3794920" cy="284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文本框 122"/>
          <p:cNvSpPr txBox="1"/>
          <p:nvPr/>
        </p:nvSpPr>
        <p:spPr>
          <a:xfrm>
            <a:off x="459816" y="4282250"/>
            <a:ext cx="59298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反射偏振的应用：车用太阳镜。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过滤掉垂直分量，以消除水面，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路面以及一些金属表面上反射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光的影响。</a:t>
            </a:r>
          </a:p>
        </p:txBody>
      </p:sp>
    </p:spTree>
    <p:extLst>
      <p:ext uri="{BB962C8B-B14F-4D97-AF65-F5344CB8AC3E}">
        <p14:creationId xmlns:p14="http://schemas.microsoft.com/office/powerpoint/2010/main" val="21586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  <p:bldP spid="1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第七节 光在晶体中的传播 双折射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28" y="3270102"/>
            <a:ext cx="5393434" cy="304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5996" y="9171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晶体对光的</a:t>
            </a:r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双折射现象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996" y="1558172"/>
            <a:ext cx="551946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光垂直入射到</a:t>
            </a:r>
            <a:r>
              <a:rPr lang="zh-CN" altLang="en-US" sz="3200" b="1" dirty="0">
                <a:latin typeface="方正书宋简体" charset="0"/>
              </a:rPr>
              <a:t>冰洲石（一种</a:t>
            </a:r>
            <a:endParaRPr lang="en-US" altLang="zh-CN" sz="3200" b="1" dirty="0">
              <a:latin typeface="方正书宋简体" charset="0"/>
            </a:endParaRPr>
          </a:p>
          <a:p>
            <a:r>
              <a:rPr lang="zh-CN" altLang="en-US" sz="3200" b="1" dirty="0">
                <a:latin typeface="方正书宋简体" charset="0"/>
              </a:rPr>
              <a:t>碳酸钙晶体）时，在晶体内部</a:t>
            </a:r>
            <a:endParaRPr lang="en-US" altLang="zh-CN" sz="3200" b="1" dirty="0">
              <a:latin typeface="方正书宋简体" charset="0"/>
            </a:endParaRPr>
          </a:p>
          <a:p>
            <a:r>
              <a:rPr lang="zh-CN" altLang="en-US" sz="3200" b="1" dirty="0">
                <a:latin typeface="方正书宋简体" charset="0"/>
              </a:rPr>
              <a:t>传播时发生分束，一路是符合</a:t>
            </a:r>
            <a:endParaRPr lang="en-US" altLang="zh-CN" sz="3200" b="1" dirty="0">
              <a:latin typeface="方正书宋简体" charset="0"/>
            </a:endParaRPr>
          </a:p>
          <a:p>
            <a:r>
              <a:rPr lang="zh-CN" altLang="en-US" sz="3200" b="1" dirty="0">
                <a:latin typeface="方正书宋简体" charset="0"/>
              </a:rPr>
              <a:t>折射定律的直线传播，一路是</a:t>
            </a:r>
            <a:endParaRPr lang="en-US" altLang="zh-CN" sz="3200" b="1" dirty="0">
              <a:latin typeface="方正书宋简体" charset="0"/>
            </a:endParaRPr>
          </a:p>
          <a:p>
            <a:r>
              <a:rPr lang="zh-CN" altLang="en-US" sz="3200" b="1" dirty="0">
                <a:latin typeface="方正书宋简体" charset="0"/>
              </a:rPr>
              <a:t>偏离常识的折线。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5996" y="4267465"/>
            <a:ext cx="551946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将冰洲石晶体放在书本上，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会出现两个影像的交叠，这说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明两组光线经历的折射率不一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样</a:t>
            </a:r>
            <a:r>
              <a:rPr lang="zh-CN" altLang="en-US" sz="3200" b="1" dirty="0">
                <a:latin typeface="方正书宋简体" charset="0"/>
              </a:rPr>
              <a:t>。</a:t>
            </a:r>
          </a:p>
        </p:txBody>
      </p:sp>
      <p:sp>
        <p:nvSpPr>
          <p:cNvPr id="7" name="数据 6"/>
          <p:cNvSpPr/>
          <p:nvPr/>
        </p:nvSpPr>
        <p:spPr>
          <a:xfrm rot="16200000" flipH="1">
            <a:off x="7906042" y="1322367"/>
            <a:ext cx="2391509" cy="1209821"/>
          </a:xfrm>
          <a:prstGeom prst="flowChartInputOutpu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>
            <a:off x="7061978" y="2067958"/>
            <a:ext cx="1440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525022" y="2067958"/>
            <a:ext cx="225083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8501978" y="1392702"/>
            <a:ext cx="1232865" cy="67525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9715682" y="1420838"/>
            <a:ext cx="1044000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910900" y="908019"/>
                <a:ext cx="660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zh-CN" altLang="en-US" sz="2400" b="1" dirty="0">
                  <a:solidFill>
                    <a:srgbClr val="0000FF"/>
                  </a:solidFill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900" y="908019"/>
                <a:ext cx="660758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4474" r="-1296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924968" y="2110174"/>
                <a:ext cx="670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24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zh-CN" altLang="en-US" sz="2400" b="1" dirty="0">
                  <a:solidFill>
                    <a:srgbClr val="006600"/>
                  </a:solidFill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968" y="2110174"/>
                <a:ext cx="67037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4474" r="-136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2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55569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光矢量只沿一个方向作振动 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4634132" y="1424640"/>
            <a:ext cx="3328181" cy="2047680"/>
            <a:chOff x="1744" y="736"/>
            <a:chExt cx="1751" cy="1058"/>
          </a:xfrm>
        </p:grpSpPr>
        <p:sp>
          <p:nvSpPr>
            <p:cNvPr id="5" name="Rectangle 71"/>
            <p:cNvSpPr>
              <a:spLocks noChangeArrowheads="1"/>
            </p:cNvSpPr>
            <p:nvPr/>
          </p:nvSpPr>
          <p:spPr bwMode="auto">
            <a:xfrm>
              <a:off x="1744" y="1032"/>
              <a:ext cx="19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 i="1"/>
                <a:t>E</a:t>
              </a:r>
              <a:endParaRPr lang="en-US" altLang="zh-CN" sz="1000"/>
            </a:p>
          </p:txBody>
        </p:sp>
        <p:sp>
          <p:nvSpPr>
            <p:cNvPr id="6" name="Rectangle 72"/>
            <p:cNvSpPr>
              <a:spLocks noChangeArrowheads="1"/>
            </p:cNvSpPr>
            <p:nvPr/>
          </p:nvSpPr>
          <p:spPr bwMode="auto">
            <a:xfrm>
              <a:off x="2891" y="784"/>
              <a:ext cx="182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>
                  <a:solidFill>
                    <a:srgbClr val="990033"/>
                  </a:solidFill>
                  <a:latin typeface="SimHei" charset="-122"/>
                  <a:ea typeface="SimHei" charset="-122"/>
                  <a:cs typeface="SimHei" charset="-122"/>
                </a:rPr>
                <a:t>播</a:t>
              </a:r>
              <a:endParaRPr lang="zh-CN" altLang="en-US" sz="2000">
                <a:solidFill>
                  <a:srgbClr val="990033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" name="Line 73"/>
            <p:cNvSpPr>
              <a:spLocks noChangeShapeType="1"/>
            </p:cNvSpPr>
            <p:nvPr/>
          </p:nvSpPr>
          <p:spPr bwMode="auto">
            <a:xfrm>
              <a:off x="1893" y="1077"/>
              <a:ext cx="0" cy="7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Freeform 74"/>
            <p:cNvSpPr>
              <a:spLocks/>
            </p:cNvSpPr>
            <p:nvPr/>
          </p:nvSpPr>
          <p:spPr bwMode="auto">
            <a:xfrm>
              <a:off x="1906" y="1133"/>
              <a:ext cx="499" cy="30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02"/>
                  </a:moveTo>
                  <a:lnTo>
                    <a:pt x="220" y="18503"/>
                  </a:lnTo>
                  <a:lnTo>
                    <a:pt x="440" y="17905"/>
                  </a:lnTo>
                  <a:lnTo>
                    <a:pt x="659" y="17279"/>
                  </a:lnTo>
                  <a:lnTo>
                    <a:pt x="879" y="16653"/>
                  </a:lnTo>
                  <a:lnTo>
                    <a:pt x="1099" y="16054"/>
                  </a:lnTo>
                  <a:lnTo>
                    <a:pt x="1319" y="15483"/>
                  </a:lnTo>
                  <a:lnTo>
                    <a:pt x="1560" y="14884"/>
                  </a:lnTo>
                  <a:lnTo>
                    <a:pt x="1780" y="14313"/>
                  </a:lnTo>
                  <a:lnTo>
                    <a:pt x="2000" y="13714"/>
                  </a:lnTo>
                  <a:lnTo>
                    <a:pt x="2220" y="13143"/>
                  </a:lnTo>
                  <a:lnTo>
                    <a:pt x="2462" y="12571"/>
                  </a:lnTo>
                  <a:lnTo>
                    <a:pt x="2681" y="12027"/>
                  </a:lnTo>
                  <a:lnTo>
                    <a:pt x="2879" y="11456"/>
                  </a:lnTo>
                  <a:lnTo>
                    <a:pt x="3099" y="10884"/>
                  </a:lnTo>
                  <a:lnTo>
                    <a:pt x="3319" y="10340"/>
                  </a:lnTo>
                  <a:lnTo>
                    <a:pt x="3538" y="9796"/>
                  </a:lnTo>
                  <a:lnTo>
                    <a:pt x="3758" y="9279"/>
                  </a:lnTo>
                  <a:lnTo>
                    <a:pt x="3978" y="8789"/>
                  </a:lnTo>
                  <a:lnTo>
                    <a:pt x="4198" y="8218"/>
                  </a:lnTo>
                  <a:lnTo>
                    <a:pt x="4440" y="7701"/>
                  </a:lnTo>
                  <a:lnTo>
                    <a:pt x="4659" y="7211"/>
                  </a:lnTo>
                  <a:lnTo>
                    <a:pt x="4923" y="6803"/>
                  </a:lnTo>
                  <a:lnTo>
                    <a:pt x="5143" y="6340"/>
                  </a:lnTo>
                  <a:lnTo>
                    <a:pt x="5319" y="5905"/>
                  </a:lnTo>
                  <a:lnTo>
                    <a:pt x="5538" y="5442"/>
                  </a:lnTo>
                  <a:lnTo>
                    <a:pt x="5780" y="4980"/>
                  </a:lnTo>
                  <a:lnTo>
                    <a:pt x="5956" y="4571"/>
                  </a:lnTo>
                  <a:lnTo>
                    <a:pt x="6176" y="4163"/>
                  </a:lnTo>
                  <a:lnTo>
                    <a:pt x="6396" y="3782"/>
                  </a:lnTo>
                  <a:lnTo>
                    <a:pt x="6615" y="3429"/>
                  </a:lnTo>
                  <a:lnTo>
                    <a:pt x="6835" y="3075"/>
                  </a:lnTo>
                  <a:lnTo>
                    <a:pt x="7055" y="2721"/>
                  </a:lnTo>
                  <a:lnTo>
                    <a:pt x="7297" y="2395"/>
                  </a:lnTo>
                  <a:lnTo>
                    <a:pt x="7516" y="2068"/>
                  </a:lnTo>
                  <a:lnTo>
                    <a:pt x="7736" y="1823"/>
                  </a:lnTo>
                  <a:lnTo>
                    <a:pt x="7956" y="1551"/>
                  </a:lnTo>
                  <a:lnTo>
                    <a:pt x="8176" y="1333"/>
                  </a:lnTo>
                  <a:lnTo>
                    <a:pt x="8374" y="1061"/>
                  </a:lnTo>
                  <a:lnTo>
                    <a:pt x="8571" y="871"/>
                  </a:lnTo>
                  <a:lnTo>
                    <a:pt x="8791" y="653"/>
                  </a:lnTo>
                  <a:lnTo>
                    <a:pt x="9011" y="517"/>
                  </a:lnTo>
                  <a:lnTo>
                    <a:pt x="9231" y="381"/>
                  </a:lnTo>
                  <a:lnTo>
                    <a:pt x="9429" y="272"/>
                  </a:lnTo>
                  <a:lnTo>
                    <a:pt x="9648" y="163"/>
                  </a:lnTo>
                  <a:lnTo>
                    <a:pt x="9846" y="82"/>
                  </a:lnTo>
                  <a:lnTo>
                    <a:pt x="10088" y="27"/>
                  </a:lnTo>
                  <a:lnTo>
                    <a:pt x="10264" y="0"/>
                  </a:lnTo>
                  <a:lnTo>
                    <a:pt x="10484" y="27"/>
                  </a:lnTo>
                  <a:lnTo>
                    <a:pt x="10703" y="27"/>
                  </a:lnTo>
                  <a:lnTo>
                    <a:pt x="10901" y="82"/>
                  </a:lnTo>
                  <a:lnTo>
                    <a:pt x="11099" y="218"/>
                  </a:lnTo>
                  <a:lnTo>
                    <a:pt x="11319" y="327"/>
                  </a:lnTo>
                  <a:lnTo>
                    <a:pt x="11538" y="517"/>
                  </a:lnTo>
                  <a:lnTo>
                    <a:pt x="11758" y="789"/>
                  </a:lnTo>
                  <a:lnTo>
                    <a:pt x="11978" y="980"/>
                  </a:lnTo>
                  <a:lnTo>
                    <a:pt x="12198" y="1224"/>
                  </a:lnTo>
                  <a:lnTo>
                    <a:pt x="12440" y="1551"/>
                  </a:lnTo>
                  <a:lnTo>
                    <a:pt x="12659" y="1932"/>
                  </a:lnTo>
                  <a:lnTo>
                    <a:pt x="12945" y="2286"/>
                  </a:lnTo>
                  <a:lnTo>
                    <a:pt x="13165" y="2667"/>
                  </a:lnTo>
                  <a:lnTo>
                    <a:pt x="13385" y="3102"/>
                  </a:lnTo>
                  <a:lnTo>
                    <a:pt x="13604" y="3510"/>
                  </a:lnTo>
                  <a:lnTo>
                    <a:pt x="13824" y="3973"/>
                  </a:lnTo>
                  <a:lnTo>
                    <a:pt x="14066" y="4463"/>
                  </a:lnTo>
                  <a:lnTo>
                    <a:pt x="14286" y="4925"/>
                  </a:lnTo>
                  <a:lnTo>
                    <a:pt x="14527" y="5469"/>
                  </a:lnTo>
                  <a:lnTo>
                    <a:pt x="14747" y="5986"/>
                  </a:lnTo>
                  <a:lnTo>
                    <a:pt x="14967" y="6531"/>
                  </a:lnTo>
                  <a:lnTo>
                    <a:pt x="15187" y="7075"/>
                  </a:lnTo>
                  <a:lnTo>
                    <a:pt x="15407" y="7619"/>
                  </a:lnTo>
                  <a:lnTo>
                    <a:pt x="15670" y="8190"/>
                  </a:lnTo>
                  <a:lnTo>
                    <a:pt x="15912" y="8789"/>
                  </a:lnTo>
                  <a:lnTo>
                    <a:pt x="16088" y="9361"/>
                  </a:lnTo>
                  <a:lnTo>
                    <a:pt x="16308" y="9932"/>
                  </a:lnTo>
                  <a:lnTo>
                    <a:pt x="16527" y="10476"/>
                  </a:lnTo>
                  <a:lnTo>
                    <a:pt x="16725" y="11048"/>
                  </a:lnTo>
                  <a:lnTo>
                    <a:pt x="16945" y="11619"/>
                  </a:lnTo>
                  <a:lnTo>
                    <a:pt x="17143" y="12190"/>
                  </a:lnTo>
                  <a:lnTo>
                    <a:pt x="17341" y="12789"/>
                  </a:lnTo>
                  <a:lnTo>
                    <a:pt x="17538" y="13333"/>
                  </a:lnTo>
                  <a:lnTo>
                    <a:pt x="17714" y="13850"/>
                  </a:lnTo>
                  <a:lnTo>
                    <a:pt x="17912" y="14395"/>
                  </a:lnTo>
                  <a:lnTo>
                    <a:pt x="18110" y="14939"/>
                  </a:lnTo>
                  <a:lnTo>
                    <a:pt x="18264" y="15429"/>
                  </a:lnTo>
                  <a:lnTo>
                    <a:pt x="18462" y="15946"/>
                  </a:lnTo>
                  <a:lnTo>
                    <a:pt x="18659" y="16408"/>
                  </a:lnTo>
                  <a:lnTo>
                    <a:pt x="18791" y="16871"/>
                  </a:lnTo>
                  <a:lnTo>
                    <a:pt x="18945" y="17333"/>
                  </a:lnTo>
                  <a:lnTo>
                    <a:pt x="19099" y="17714"/>
                  </a:lnTo>
                  <a:lnTo>
                    <a:pt x="19253" y="18150"/>
                  </a:lnTo>
                  <a:lnTo>
                    <a:pt x="19385" y="18531"/>
                  </a:lnTo>
                  <a:lnTo>
                    <a:pt x="19538" y="18884"/>
                  </a:lnTo>
                  <a:lnTo>
                    <a:pt x="19648" y="19156"/>
                  </a:lnTo>
                  <a:lnTo>
                    <a:pt x="19758" y="19483"/>
                  </a:lnTo>
                  <a:lnTo>
                    <a:pt x="19868" y="19782"/>
                  </a:lnTo>
                  <a:lnTo>
                    <a:pt x="19978" y="19973"/>
                  </a:lnTo>
                </a:path>
              </a:pathLst>
            </a:custGeom>
            <a:noFill/>
            <a:ln w="28575" cap="flat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5"/>
            <p:cNvSpPr>
              <a:spLocks/>
            </p:cNvSpPr>
            <p:nvPr/>
          </p:nvSpPr>
          <p:spPr bwMode="auto">
            <a:xfrm>
              <a:off x="2296" y="1245"/>
              <a:ext cx="484" cy="29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71"/>
                  </a:moveTo>
                  <a:lnTo>
                    <a:pt x="220" y="1469"/>
                  </a:lnTo>
                  <a:lnTo>
                    <a:pt x="440" y="2068"/>
                  </a:lnTo>
                  <a:lnTo>
                    <a:pt x="659" y="2667"/>
                  </a:lnTo>
                  <a:lnTo>
                    <a:pt x="879" y="3320"/>
                  </a:lnTo>
                  <a:lnTo>
                    <a:pt x="1099" y="3918"/>
                  </a:lnTo>
                  <a:lnTo>
                    <a:pt x="1319" y="4490"/>
                  </a:lnTo>
                  <a:lnTo>
                    <a:pt x="1560" y="5088"/>
                  </a:lnTo>
                  <a:lnTo>
                    <a:pt x="1780" y="5660"/>
                  </a:lnTo>
                  <a:lnTo>
                    <a:pt x="2000" y="6231"/>
                  </a:lnTo>
                  <a:lnTo>
                    <a:pt x="2220" y="6830"/>
                  </a:lnTo>
                  <a:lnTo>
                    <a:pt x="2462" y="7401"/>
                  </a:lnTo>
                  <a:lnTo>
                    <a:pt x="2681" y="7946"/>
                  </a:lnTo>
                  <a:lnTo>
                    <a:pt x="2879" y="8517"/>
                  </a:lnTo>
                  <a:lnTo>
                    <a:pt x="3099" y="9088"/>
                  </a:lnTo>
                  <a:lnTo>
                    <a:pt x="3319" y="9633"/>
                  </a:lnTo>
                  <a:lnTo>
                    <a:pt x="3538" y="10177"/>
                  </a:lnTo>
                  <a:lnTo>
                    <a:pt x="3758" y="10667"/>
                  </a:lnTo>
                  <a:lnTo>
                    <a:pt x="3978" y="11184"/>
                  </a:lnTo>
                  <a:lnTo>
                    <a:pt x="4198" y="11728"/>
                  </a:lnTo>
                  <a:lnTo>
                    <a:pt x="4440" y="12272"/>
                  </a:lnTo>
                  <a:lnTo>
                    <a:pt x="4659" y="12735"/>
                  </a:lnTo>
                  <a:lnTo>
                    <a:pt x="4923" y="13170"/>
                  </a:lnTo>
                  <a:lnTo>
                    <a:pt x="5143" y="13633"/>
                  </a:lnTo>
                  <a:lnTo>
                    <a:pt x="5319" y="14068"/>
                  </a:lnTo>
                  <a:lnTo>
                    <a:pt x="5538" y="14531"/>
                  </a:lnTo>
                  <a:lnTo>
                    <a:pt x="5780" y="14966"/>
                  </a:lnTo>
                  <a:lnTo>
                    <a:pt x="5956" y="15401"/>
                  </a:lnTo>
                  <a:lnTo>
                    <a:pt x="6176" y="15810"/>
                  </a:lnTo>
                  <a:lnTo>
                    <a:pt x="6396" y="16190"/>
                  </a:lnTo>
                  <a:lnTo>
                    <a:pt x="6615" y="16544"/>
                  </a:lnTo>
                  <a:lnTo>
                    <a:pt x="6835" y="16898"/>
                  </a:lnTo>
                  <a:lnTo>
                    <a:pt x="7055" y="17224"/>
                  </a:lnTo>
                  <a:lnTo>
                    <a:pt x="7297" y="17551"/>
                  </a:lnTo>
                  <a:lnTo>
                    <a:pt x="7516" y="17905"/>
                  </a:lnTo>
                  <a:lnTo>
                    <a:pt x="7736" y="18150"/>
                  </a:lnTo>
                  <a:lnTo>
                    <a:pt x="7956" y="18395"/>
                  </a:lnTo>
                  <a:lnTo>
                    <a:pt x="8176" y="18639"/>
                  </a:lnTo>
                  <a:lnTo>
                    <a:pt x="8374" y="18912"/>
                  </a:lnTo>
                  <a:lnTo>
                    <a:pt x="8571" y="19102"/>
                  </a:lnTo>
                  <a:lnTo>
                    <a:pt x="8791" y="19320"/>
                  </a:lnTo>
                  <a:lnTo>
                    <a:pt x="9011" y="19456"/>
                  </a:lnTo>
                  <a:lnTo>
                    <a:pt x="9231" y="19592"/>
                  </a:lnTo>
                  <a:lnTo>
                    <a:pt x="9429" y="19701"/>
                  </a:lnTo>
                  <a:lnTo>
                    <a:pt x="9648" y="19810"/>
                  </a:lnTo>
                  <a:lnTo>
                    <a:pt x="9846" y="19891"/>
                  </a:lnTo>
                  <a:lnTo>
                    <a:pt x="10088" y="19946"/>
                  </a:lnTo>
                  <a:lnTo>
                    <a:pt x="10264" y="19973"/>
                  </a:lnTo>
                  <a:lnTo>
                    <a:pt x="10484" y="19946"/>
                  </a:lnTo>
                  <a:lnTo>
                    <a:pt x="10703" y="19946"/>
                  </a:lnTo>
                  <a:lnTo>
                    <a:pt x="10901" y="19891"/>
                  </a:lnTo>
                  <a:lnTo>
                    <a:pt x="11099" y="19728"/>
                  </a:lnTo>
                  <a:lnTo>
                    <a:pt x="11319" y="19646"/>
                  </a:lnTo>
                  <a:lnTo>
                    <a:pt x="11538" y="19456"/>
                  </a:lnTo>
                  <a:lnTo>
                    <a:pt x="11758" y="19184"/>
                  </a:lnTo>
                  <a:lnTo>
                    <a:pt x="11978" y="18966"/>
                  </a:lnTo>
                  <a:lnTo>
                    <a:pt x="12198" y="18721"/>
                  </a:lnTo>
                  <a:lnTo>
                    <a:pt x="12440" y="18395"/>
                  </a:lnTo>
                  <a:lnTo>
                    <a:pt x="12659" y="18041"/>
                  </a:lnTo>
                  <a:lnTo>
                    <a:pt x="12945" y="17687"/>
                  </a:lnTo>
                  <a:lnTo>
                    <a:pt x="13165" y="17279"/>
                  </a:lnTo>
                  <a:lnTo>
                    <a:pt x="13385" y="16871"/>
                  </a:lnTo>
                  <a:lnTo>
                    <a:pt x="13604" y="16463"/>
                  </a:lnTo>
                  <a:lnTo>
                    <a:pt x="13824" y="16000"/>
                  </a:lnTo>
                  <a:lnTo>
                    <a:pt x="14066" y="15510"/>
                  </a:lnTo>
                  <a:lnTo>
                    <a:pt x="14286" y="15048"/>
                  </a:lnTo>
                  <a:lnTo>
                    <a:pt x="14527" y="14503"/>
                  </a:lnTo>
                  <a:lnTo>
                    <a:pt x="14747" y="13986"/>
                  </a:lnTo>
                  <a:lnTo>
                    <a:pt x="14967" y="13442"/>
                  </a:lnTo>
                  <a:lnTo>
                    <a:pt x="15187" y="12898"/>
                  </a:lnTo>
                  <a:lnTo>
                    <a:pt x="15407" y="12354"/>
                  </a:lnTo>
                  <a:lnTo>
                    <a:pt x="15670" y="11782"/>
                  </a:lnTo>
                  <a:lnTo>
                    <a:pt x="15912" y="11184"/>
                  </a:lnTo>
                  <a:lnTo>
                    <a:pt x="16088" y="10612"/>
                  </a:lnTo>
                  <a:lnTo>
                    <a:pt x="16308" y="10041"/>
                  </a:lnTo>
                  <a:lnTo>
                    <a:pt x="16527" y="9497"/>
                  </a:lnTo>
                  <a:lnTo>
                    <a:pt x="16725" y="8925"/>
                  </a:lnTo>
                  <a:lnTo>
                    <a:pt x="16945" y="8354"/>
                  </a:lnTo>
                  <a:lnTo>
                    <a:pt x="17143" y="7782"/>
                  </a:lnTo>
                  <a:lnTo>
                    <a:pt x="17341" y="7184"/>
                  </a:lnTo>
                  <a:lnTo>
                    <a:pt x="17538" y="6639"/>
                  </a:lnTo>
                  <a:lnTo>
                    <a:pt x="17714" y="6095"/>
                  </a:lnTo>
                  <a:lnTo>
                    <a:pt x="17912" y="5551"/>
                  </a:lnTo>
                  <a:lnTo>
                    <a:pt x="18110" y="5034"/>
                  </a:lnTo>
                  <a:lnTo>
                    <a:pt x="18264" y="4544"/>
                  </a:lnTo>
                  <a:lnTo>
                    <a:pt x="18462" y="4027"/>
                  </a:lnTo>
                  <a:lnTo>
                    <a:pt x="18659" y="3537"/>
                  </a:lnTo>
                  <a:lnTo>
                    <a:pt x="18791" y="3102"/>
                  </a:lnTo>
                  <a:lnTo>
                    <a:pt x="18945" y="2639"/>
                  </a:lnTo>
                  <a:lnTo>
                    <a:pt x="19099" y="2231"/>
                  </a:lnTo>
                  <a:lnTo>
                    <a:pt x="19253" y="1823"/>
                  </a:lnTo>
                  <a:lnTo>
                    <a:pt x="19385" y="1442"/>
                  </a:lnTo>
                  <a:lnTo>
                    <a:pt x="19538" y="1088"/>
                  </a:lnTo>
                  <a:lnTo>
                    <a:pt x="19648" y="816"/>
                  </a:lnTo>
                  <a:lnTo>
                    <a:pt x="19758" y="490"/>
                  </a:lnTo>
                  <a:lnTo>
                    <a:pt x="19868" y="190"/>
                  </a:lnTo>
                  <a:lnTo>
                    <a:pt x="19978" y="0"/>
                  </a:lnTo>
                </a:path>
              </a:pathLst>
            </a:custGeom>
            <a:noFill/>
            <a:ln w="28575" cap="flat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76"/>
            <p:cNvSpPr>
              <a:spLocks/>
            </p:cNvSpPr>
            <p:nvPr/>
          </p:nvSpPr>
          <p:spPr bwMode="auto">
            <a:xfrm>
              <a:off x="2764" y="981"/>
              <a:ext cx="483" cy="29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02"/>
                  </a:moveTo>
                  <a:lnTo>
                    <a:pt x="220" y="18503"/>
                  </a:lnTo>
                  <a:lnTo>
                    <a:pt x="440" y="17905"/>
                  </a:lnTo>
                  <a:lnTo>
                    <a:pt x="659" y="17279"/>
                  </a:lnTo>
                  <a:lnTo>
                    <a:pt x="879" y="16653"/>
                  </a:lnTo>
                  <a:lnTo>
                    <a:pt x="1099" y="16054"/>
                  </a:lnTo>
                  <a:lnTo>
                    <a:pt x="1319" y="15483"/>
                  </a:lnTo>
                  <a:lnTo>
                    <a:pt x="1560" y="14884"/>
                  </a:lnTo>
                  <a:lnTo>
                    <a:pt x="1780" y="14313"/>
                  </a:lnTo>
                  <a:lnTo>
                    <a:pt x="2000" y="13714"/>
                  </a:lnTo>
                  <a:lnTo>
                    <a:pt x="2220" y="13143"/>
                  </a:lnTo>
                  <a:lnTo>
                    <a:pt x="2462" y="12571"/>
                  </a:lnTo>
                  <a:lnTo>
                    <a:pt x="2681" y="12027"/>
                  </a:lnTo>
                  <a:lnTo>
                    <a:pt x="2879" y="11456"/>
                  </a:lnTo>
                  <a:lnTo>
                    <a:pt x="3099" y="10884"/>
                  </a:lnTo>
                  <a:lnTo>
                    <a:pt x="3319" y="10340"/>
                  </a:lnTo>
                  <a:lnTo>
                    <a:pt x="3538" y="9796"/>
                  </a:lnTo>
                  <a:lnTo>
                    <a:pt x="3758" y="9279"/>
                  </a:lnTo>
                  <a:lnTo>
                    <a:pt x="3978" y="8789"/>
                  </a:lnTo>
                  <a:lnTo>
                    <a:pt x="4198" y="8218"/>
                  </a:lnTo>
                  <a:lnTo>
                    <a:pt x="4440" y="7701"/>
                  </a:lnTo>
                  <a:lnTo>
                    <a:pt x="4659" y="7211"/>
                  </a:lnTo>
                  <a:lnTo>
                    <a:pt x="4923" y="6803"/>
                  </a:lnTo>
                  <a:lnTo>
                    <a:pt x="5143" y="6340"/>
                  </a:lnTo>
                  <a:lnTo>
                    <a:pt x="5319" y="5905"/>
                  </a:lnTo>
                  <a:lnTo>
                    <a:pt x="5538" y="5442"/>
                  </a:lnTo>
                  <a:lnTo>
                    <a:pt x="5780" y="4980"/>
                  </a:lnTo>
                  <a:lnTo>
                    <a:pt x="5956" y="4571"/>
                  </a:lnTo>
                  <a:lnTo>
                    <a:pt x="6176" y="4163"/>
                  </a:lnTo>
                  <a:lnTo>
                    <a:pt x="6396" y="3782"/>
                  </a:lnTo>
                  <a:lnTo>
                    <a:pt x="6615" y="3429"/>
                  </a:lnTo>
                  <a:lnTo>
                    <a:pt x="6835" y="3075"/>
                  </a:lnTo>
                  <a:lnTo>
                    <a:pt x="7055" y="2721"/>
                  </a:lnTo>
                  <a:lnTo>
                    <a:pt x="7297" y="2395"/>
                  </a:lnTo>
                  <a:lnTo>
                    <a:pt x="7516" y="2068"/>
                  </a:lnTo>
                  <a:lnTo>
                    <a:pt x="7736" y="1823"/>
                  </a:lnTo>
                  <a:lnTo>
                    <a:pt x="7956" y="1551"/>
                  </a:lnTo>
                  <a:lnTo>
                    <a:pt x="8176" y="1333"/>
                  </a:lnTo>
                  <a:lnTo>
                    <a:pt x="8374" y="1061"/>
                  </a:lnTo>
                  <a:lnTo>
                    <a:pt x="8571" y="871"/>
                  </a:lnTo>
                  <a:lnTo>
                    <a:pt x="8791" y="653"/>
                  </a:lnTo>
                  <a:lnTo>
                    <a:pt x="9011" y="517"/>
                  </a:lnTo>
                  <a:lnTo>
                    <a:pt x="9231" y="381"/>
                  </a:lnTo>
                  <a:lnTo>
                    <a:pt x="9429" y="272"/>
                  </a:lnTo>
                  <a:lnTo>
                    <a:pt x="9648" y="163"/>
                  </a:lnTo>
                  <a:lnTo>
                    <a:pt x="9846" y="82"/>
                  </a:lnTo>
                  <a:lnTo>
                    <a:pt x="10088" y="27"/>
                  </a:lnTo>
                  <a:lnTo>
                    <a:pt x="10264" y="0"/>
                  </a:lnTo>
                  <a:lnTo>
                    <a:pt x="10484" y="27"/>
                  </a:lnTo>
                  <a:lnTo>
                    <a:pt x="10703" y="27"/>
                  </a:lnTo>
                  <a:lnTo>
                    <a:pt x="10901" y="82"/>
                  </a:lnTo>
                  <a:lnTo>
                    <a:pt x="11099" y="218"/>
                  </a:lnTo>
                  <a:lnTo>
                    <a:pt x="11319" y="327"/>
                  </a:lnTo>
                  <a:lnTo>
                    <a:pt x="11538" y="517"/>
                  </a:lnTo>
                  <a:lnTo>
                    <a:pt x="11758" y="789"/>
                  </a:lnTo>
                  <a:lnTo>
                    <a:pt x="11978" y="980"/>
                  </a:lnTo>
                  <a:lnTo>
                    <a:pt x="12198" y="1224"/>
                  </a:lnTo>
                  <a:lnTo>
                    <a:pt x="12440" y="1551"/>
                  </a:lnTo>
                  <a:lnTo>
                    <a:pt x="12659" y="1932"/>
                  </a:lnTo>
                  <a:lnTo>
                    <a:pt x="12945" y="2286"/>
                  </a:lnTo>
                  <a:lnTo>
                    <a:pt x="13165" y="2667"/>
                  </a:lnTo>
                  <a:lnTo>
                    <a:pt x="13385" y="3102"/>
                  </a:lnTo>
                  <a:lnTo>
                    <a:pt x="13604" y="3510"/>
                  </a:lnTo>
                  <a:lnTo>
                    <a:pt x="13824" y="3973"/>
                  </a:lnTo>
                  <a:lnTo>
                    <a:pt x="14066" y="4463"/>
                  </a:lnTo>
                  <a:lnTo>
                    <a:pt x="14286" y="4925"/>
                  </a:lnTo>
                  <a:lnTo>
                    <a:pt x="14527" y="5469"/>
                  </a:lnTo>
                  <a:lnTo>
                    <a:pt x="14747" y="5986"/>
                  </a:lnTo>
                  <a:lnTo>
                    <a:pt x="14967" y="6531"/>
                  </a:lnTo>
                  <a:lnTo>
                    <a:pt x="15187" y="7075"/>
                  </a:lnTo>
                  <a:lnTo>
                    <a:pt x="15407" y="7619"/>
                  </a:lnTo>
                  <a:lnTo>
                    <a:pt x="15670" y="8190"/>
                  </a:lnTo>
                  <a:lnTo>
                    <a:pt x="15912" y="8789"/>
                  </a:lnTo>
                  <a:lnTo>
                    <a:pt x="16088" y="9361"/>
                  </a:lnTo>
                  <a:lnTo>
                    <a:pt x="16308" y="9932"/>
                  </a:lnTo>
                  <a:lnTo>
                    <a:pt x="16527" y="10476"/>
                  </a:lnTo>
                  <a:lnTo>
                    <a:pt x="16725" y="11048"/>
                  </a:lnTo>
                  <a:lnTo>
                    <a:pt x="16945" y="11619"/>
                  </a:lnTo>
                  <a:lnTo>
                    <a:pt x="17143" y="12190"/>
                  </a:lnTo>
                  <a:lnTo>
                    <a:pt x="17341" y="12789"/>
                  </a:lnTo>
                  <a:lnTo>
                    <a:pt x="17538" y="13333"/>
                  </a:lnTo>
                  <a:lnTo>
                    <a:pt x="17714" y="13850"/>
                  </a:lnTo>
                  <a:lnTo>
                    <a:pt x="17912" y="14395"/>
                  </a:lnTo>
                  <a:lnTo>
                    <a:pt x="18110" y="14939"/>
                  </a:lnTo>
                  <a:lnTo>
                    <a:pt x="18264" y="15429"/>
                  </a:lnTo>
                  <a:lnTo>
                    <a:pt x="18462" y="15946"/>
                  </a:lnTo>
                  <a:lnTo>
                    <a:pt x="18659" y="16408"/>
                  </a:lnTo>
                  <a:lnTo>
                    <a:pt x="18791" y="16871"/>
                  </a:lnTo>
                  <a:lnTo>
                    <a:pt x="18945" y="17333"/>
                  </a:lnTo>
                  <a:lnTo>
                    <a:pt x="19099" y="17714"/>
                  </a:lnTo>
                  <a:lnTo>
                    <a:pt x="19253" y="18150"/>
                  </a:lnTo>
                  <a:lnTo>
                    <a:pt x="19385" y="18531"/>
                  </a:lnTo>
                  <a:lnTo>
                    <a:pt x="19538" y="18884"/>
                  </a:lnTo>
                  <a:lnTo>
                    <a:pt x="19648" y="19156"/>
                  </a:lnTo>
                  <a:lnTo>
                    <a:pt x="19758" y="19483"/>
                  </a:lnTo>
                  <a:lnTo>
                    <a:pt x="19868" y="19782"/>
                  </a:lnTo>
                  <a:lnTo>
                    <a:pt x="19978" y="19973"/>
                  </a:lnTo>
                </a:path>
              </a:pathLst>
            </a:custGeom>
            <a:noFill/>
            <a:ln w="28575" cap="flat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77"/>
            <p:cNvSpPr>
              <a:spLocks noChangeShapeType="1"/>
            </p:cNvSpPr>
            <p:nvPr/>
          </p:nvSpPr>
          <p:spPr bwMode="auto">
            <a:xfrm flipV="1">
              <a:off x="1893" y="1141"/>
              <a:ext cx="1477" cy="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Line 78"/>
            <p:cNvSpPr>
              <a:spLocks noChangeShapeType="1"/>
            </p:cNvSpPr>
            <p:nvPr/>
          </p:nvSpPr>
          <p:spPr bwMode="auto">
            <a:xfrm>
              <a:off x="2148" y="1141"/>
              <a:ext cx="0" cy="24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Line 79"/>
            <p:cNvSpPr>
              <a:spLocks noChangeShapeType="1"/>
            </p:cNvSpPr>
            <p:nvPr/>
          </p:nvSpPr>
          <p:spPr bwMode="auto">
            <a:xfrm flipH="1">
              <a:off x="2066" y="1197"/>
              <a:ext cx="7" cy="20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Line 80"/>
            <p:cNvSpPr>
              <a:spLocks noChangeShapeType="1"/>
            </p:cNvSpPr>
            <p:nvPr/>
          </p:nvSpPr>
          <p:spPr bwMode="auto">
            <a:xfrm>
              <a:off x="2222" y="1165"/>
              <a:ext cx="1" cy="20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Line 81"/>
            <p:cNvSpPr>
              <a:spLocks noChangeShapeType="1"/>
            </p:cNvSpPr>
            <p:nvPr/>
          </p:nvSpPr>
          <p:spPr bwMode="auto">
            <a:xfrm flipH="1">
              <a:off x="2002" y="1277"/>
              <a:ext cx="7" cy="13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Line 82"/>
            <p:cNvSpPr>
              <a:spLocks noChangeShapeType="1"/>
            </p:cNvSpPr>
            <p:nvPr/>
          </p:nvSpPr>
          <p:spPr bwMode="auto">
            <a:xfrm>
              <a:off x="2286" y="1261"/>
              <a:ext cx="0" cy="9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Line 83"/>
            <p:cNvSpPr>
              <a:spLocks noChangeShapeType="1"/>
            </p:cNvSpPr>
            <p:nvPr/>
          </p:nvSpPr>
          <p:spPr bwMode="auto">
            <a:xfrm>
              <a:off x="3008" y="981"/>
              <a:ext cx="1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Line 84"/>
            <p:cNvSpPr>
              <a:spLocks noChangeShapeType="1"/>
            </p:cNvSpPr>
            <p:nvPr/>
          </p:nvSpPr>
          <p:spPr bwMode="auto">
            <a:xfrm flipH="1">
              <a:off x="2927" y="1037"/>
              <a:ext cx="7" cy="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Line 85"/>
            <p:cNvSpPr>
              <a:spLocks noChangeShapeType="1"/>
            </p:cNvSpPr>
            <p:nvPr/>
          </p:nvSpPr>
          <p:spPr bwMode="auto">
            <a:xfrm>
              <a:off x="3083" y="1029"/>
              <a:ext cx="0" cy="1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Line 86"/>
            <p:cNvSpPr>
              <a:spLocks noChangeShapeType="1"/>
            </p:cNvSpPr>
            <p:nvPr/>
          </p:nvSpPr>
          <p:spPr bwMode="auto">
            <a:xfrm flipH="1">
              <a:off x="2863" y="1117"/>
              <a:ext cx="7" cy="1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Line 87"/>
            <p:cNvSpPr>
              <a:spLocks noChangeShapeType="1"/>
            </p:cNvSpPr>
            <p:nvPr/>
          </p:nvSpPr>
          <p:spPr bwMode="auto">
            <a:xfrm>
              <a:off x="3147" y="1124"/>
              <a:ext cx="0" cy="6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Line 88"/>
            <p:cNvSpPr>
              <a:spLocks noChangeShapeType="1"/>
            </p:cNvSpPr>
            <p:nvPr/>
          </p:nvSpPr>
          <p:spPr bwMode="auto">
            <a:xfrm flipV="1">
              <a:off x="2530" y="1299"/>
              <a:ext cx="1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Line 89"/>
            <p:cNvSpPr>
              <a:spLocks noChangeShapeType="1"/>
            </p:cNvSpPr>
            <p:nvPr/>
          </p:nvSpPr>
          <p:spPr bwMode="auto">
            <a:xfrm flipV="1">
              <a:off x="2605" y="1283"/>
              <a:ext cx="0" cy="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Line 90"/>
            <p:cNvSpPr>
              <a:spLocks noChangeShapeType="1"/>
            </p:cNvSpPr>
            <p:nvPr/>
          </p:nvSpPr>
          <p:spPr bwMode="auto">
            <a:xfrm flipH="1" flipV="1">
              <a:off x="2456" y="1315"/>
              <a:ext cx="8" cy="1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Line 91"/>
            <p:cNvSpPr>
              <a:spLocks noChangeShapeType="1"/>
            </p:cNvSpPr>
            <p:nvPr/>
          </p:nvSpPr>
          <p:spPr bwMode="auto">
            <a:xfrm flipV="1">
              <a:off x="2668" y="1275"/>
              <a:ext cx="1" cy="1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Line 92"/>
            <p:cNvSpPr>
              <a:spLocks noChangeShapeType="1"/>
            </p:cNvSpPr>
            <p:nvPr/>
          </p:nvSpPr>
          <p:spPr bwMode="auto">
            <a:xfrm flipH="1" flipV="1">
              <a:off x="2393" y="1325"/>
              <a:ext cx="7" cy="8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Line 93"/>
            <p:cNvSpPr>
              <a:spLocks noChangeShapeType="1"/>
            </p:cNvSpPr>
            <p:nvPr/>
          </p:nvSpPr>
          <p:spPr bwMode="auto">
            <a:xfrm flipV="1">
              <a:off x="2296" y="968"/>
              <a:ext cx="426" cy="88"/>
            </a:xfrm>
            <a:prstGeom prst="line">
              <a:avLst/>
            </a:prstGeom>
            <a:noFill/>
            <a:ln w="19050">
              <a:solidFill>
                <a:srgbClr val="990033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Rectangle 94"/>
            <p:cNvSpPr>
              <a:spLocks noChangeArrowheads="1"/>
            </p:cNvSpPr>
            <p:nvPr/>
          </p:nvSpPr>
          <p:spPr bwMode="auto">
            <a:xfrm>
              <a:off x="2743" y="816"/>
              <a:ext cx="192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>
                  <a:solidFill>
                    <a:srgbClr val="990033"/>
                  </a:solidFill>
                  <a:latin typeface="SimHei" charset="-122"/>
                  <a:ea typeface="SimHei" charset="-122"/>
                  <a:cs typeface="SimHei" charset="-122"/>
                </a:rPr>
                <a:t>传</a:t>
              </a:r>
              <a:endParaRPr lang="zh-CN" altLang="en-US">
                <a:solidFill>
                  <a:srgbClr val="990033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9" name="Rectangle 95"/>
            <p:cNvSpPr>
              <a:spLocks noChangeArrowheads="1"/>
            </p:cNvSpPr>
            <p:nvPr/>
          </p:nvSpPr>
          <p:spPr bwMode="auto">
            <a:xfrm>
              <a:off x="3035" y="768"/>
              <a:ext cx="18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>
                  <a:solidFill>
                    <a:srgbClr val="990033"/>
                  </a:solidFill>
                  <a:latin typeface="SimHei" charset="-122"/>
                  <a:ea typeface="SimHei" charset="-122"/>
                  <a:cs typeface="SimHei" charset="-122"/>
                </a:rPr>
                <a:t>方</a:t>
              </a:r>
              <a:endParaRPr lang="zh-CN" altLang="en-US" sz="2000">
                <a:solidFill>
                  <a:srgbClr val="990033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0" name="Rectangle 96"/>
            <p:cNvSpPr>
              <a:spLocks noChangeArrowheads="1"/>
            </p:cNvSpPr>
            <p:nvPr/>
          </p:nvSpPr>
          <p:spPr bwMode="auto">
            <a:xfrm>
              <a:off x="3178" y="736"/>
              <a:ext cx="192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>
                  <a:solidFill>
                    <a:srgbClr val="990033"/>
                  </a:solidFill>
                  <a:latin typeface="SimHei" charset="-122"/>
                  <a:ea typeface="SimHei" charset="-122"/>
                  <a:cs typeface="SimHei" charset="-122"/>
                </a:rPr>
                <a:t>向</a:t>
              </a:r>
              <a:endParaRPr lang="zh-CN" altLang="en-US" sz="2000">
                <a:solidFill>
                  <a:srgbClr val="990033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graphicFrame>
          <p:nvGraphicFramePr>
            <p:cNvPr id="31" name="Object 97"/>
            <p:cNvGraphicFramePr>
              <a:graphicFrameLocks noChangeAspect="1"/>
            </p:cNvGraphicFramePr>
            <p:nvPr/>
          </p:nvGraphicFramePr>
          <p:xfrm>
            <a:off x="3360" y="1152"/>
            <a:ext cx="135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6" name="公式" r:id="rId3" imgW="215713" imgH="291847" progId="Equation.3">
                    <p:embed/>
                  </p:oleObj>
                </mc:Choice>
                <mc:Fallback>
                  <p:oleObj name="公式" r:id="rId3" imgW="215713" imgH="2918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152"/>
                          <a:ext cx="135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53211" y="1445208"/>
                <a:ext cx="3185487" cy="113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的振动方向与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e>
                    </m:acc>
                  </m:oMath>
                </a14:m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构成的平面</a:t>
                </a: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1" y="1445208"/>
                <a:ext cx="3185487" cy="1137106"/>
              </a:xfrm>
              <a:prstGeom prst="rect">
                <a:avLst/>
              </a:prstGeom>
              <a:blipFill rotWithShape="0">
                <a:blip r:embed="rId5"/>
                <a:stretch>
                  <a:fillRect l="-4780" t="-3743" b="-16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2587880" y="1993516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振动面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7599" y="293040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振动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面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164374" y="295089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面对光的传播方向看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113608" y="1422661"/>
            <a:ext cx="1440000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箭头连接符 37"/>
          <p:cNvCxnSpPr>
            <a:stCxn id="36" idx="0"/>
            <a:endCxn id="36" idx="4"/>
          </p:cNvCxnSpPr>
          <p:nvPr/>
        </p:nvCxnSpPr>
        <p:spPr>
          <a:xfrm>
            <a:off x="9833608" y="1422661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标注 38"/>
          <p:cNvSpPr/>
          <p:nvPr/>
        </p:nvSpPr>
        <p:spPr>
          <a:xfrm>
            <a:off x="8673023" y="499748"/>
            <a:ext cx="2321170" cy="702911"/>
          </a:xfrm>
          <a:prstGeom prst="wedgeRoundRectCallout">
            <a:avLst>
              <a:gd name="adj1" fmla="val -83863"/>
              <a:gd name="adj2" fmla="val 11653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>
                <a:solidFill>
                  <a:schemeClr val="tx1"/>
                </a:solidFill>
              </a:rPr>
              <a:t>平面偏振光</a:t>
            </a:r>
            <a:endParaRPr kumimoji="1"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53211" y="297778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线偏振光的表示法：</a:t>
            </a:r>
          </a:p>
        </p:txBody>
      </p:sp>
      <p:cxnSp>
        <p:nvCxnSpPr>
          <p:cNvPr id="58" name="直线箭头连接符 57"/>
          <p:cNvCxnSpPr/>
          <p:nvPr/>
        </p:nvCxnSpPr>
        <p:spPr>
          <a:xfrm>
            <a:off x="700706" y="3953018"/>
            <a:ext cx="288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>
            <a:off x="5894528" y="3953018"/>
            <a:ext cx="288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1012925" y="389674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037664" y="389467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044250" y="389001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542952" y="389232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2549538" y="390173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/>
          <p:cNvCxnSpPr/>
          <p:nvPr/>
        </p:nvCxnSpPr>
        <p:spPr>
          <a:xfrm flipV="1">
            <a:off x="6198446" y="3713866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7269935" y="3713865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 flipV="1">
            <a:off x="8350803" y="371386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/>
          <p:nvPr/>
        </p:nvCxnSpPr>
        <p:spPr>
          <a:xfrm flipV="1">
            <a:off x="6738162" y="372059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 flipV="1">
            <a:off x="7819030" y="372059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3660486" y="3449369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光振动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垂直版面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849674" y="3449368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光振动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平行版面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53211" y="4167361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57080" y="4724000"/>
            <a:ext cx="5519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自然光可以分解为两振动方向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相互垂直，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等幅的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不相干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线偏振光。</a:t>
            </a:r>
          </a:p>
        </p:txBody>
      </p:sp>
      <p:sp>
        <p:nvSpPr>
          <p:cNvPr id="75" name="椭圆 74"/>
          <p:cNvSpPr/>
          <p:nvPr/>
        </p:nvSpPr>
        <p:spPr>
          <a:xfrm>
            <a:off x="6182157" y="4370779"/>
            <a:ext cx="1440000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6" name="直线箭头连接符 75"/>
          <p:cNvCxnSpPr/>
          <p:nvPr/>
        </p:nvCxnSpPr>
        <p:spPr>
          <a:xfrm>
            <a:off x="6905091" y="4370779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>
            <a:endCxn id="75" idx="6"/>
          </p:cNvCxnSpPr>
          <p:nvPr/>
        </p:nvCxnSpPr>
        <p:spPr>
          <a:xfrm flipV="1">
            <a:off x="6173344" y="5090779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6381219" y="4597388"/>
            <a:ext cx="1030055" cy="974372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/>
          <p:nvPr/>
        </p:nvCxnSpPr>
        <p:spPr>
          <a:xfrm flipV="1">
            <a:off x="6410058" y="4595730"/>
            <a:ext cx="987148" cy="982421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/>
          <p:nvPr/>
        </p:nvCxnSpPr>
        <p:spPr>
          <a:xfrm flipV="1">
            <a:off x="6272730" y="4795833"/>
            <a:ext cx="1295683" cy="572572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/>
          <p:nvPr/>
        </p:nvCxnSpPr>
        <p:spPr>
          <a:xfrm>
            <a:off x="6244289" y="4844114"/>
            <a:ext cx="1310056" cy="507474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>
            <a:off x="6607404" y="4448906"/>
            <a:ext cx="597898" cy="1347805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/>
          <p:nvPr/>
        </p:nvCxnSpPr>
        <p:spPr>
          <a:xfrm flipV="1">
            <a:off x="6630590" y="4446157"/>
            <a:ext cx="546576" cy="1295257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>
            <a:off x="8462887" y="4370779"/>
            <a:ext cx="1440000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5" name="直线箭头连接符 94"/>
          <p:cNvCxnSpPr/>
          <p:nvPr/>
        </p:nvCxnSpPr>
        <p:spPr>
          <a:xfrm>
            <a:off x="9185821" y="4370779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/>
          <p:cNvCxnSpPr/>
          <p:nvPr/>
        </p:nvCxnSpPr>
        <p:spPr>
          <a:xfrm flipV="1">
            <a:off x="8454074" y="5090779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9967862" y="5343720"/>
                <a:ext cx="1340687" cy="472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862" y="5343720"/>
                <a:ext cx="1340687" cy="472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/>
          <p:cNvSpPr txBox="1"/>
          <p:nvPr/>
        </p:nvSpPr>
        <p:spPr>
          <a:xfrm>
            <a:off x="436940" y="622785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自然光的表示法：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0" name="直线箭头连接符 99"/>
          <p:cNvCxnSpPr/>
          <p:nvPr/>
        </p:nvCxnSpPr>
        <p:spPr>
          <a:xfrm>
            <a:off x="4043282" y="6566540"/>
            <a:ext cx="32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>
            <a:off x="4313297" y="651026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5338036" y="650819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6344622" y="650354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6" name="直线连接符 105"/>
          <p:cNvCxnSpPr/>
          <p:nvPr/>
        </p:nvCxnSpPr>
        <p:spPr>
          <a:xfrm flipV="1">
            <a:off x="4877459" y="6327390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/>
          <p:cNvCxnSpPr/>
          <p:nvPr/>
        </p:nvCxnSpPr>
        <p:spPr>
          <a:xfrm flipV="1">
            <a:off x="5920812" y="6327389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/>
          <p:cNvCxnSpPr/>
          <p:nvPr/>
        </p:nvCxnSpPr>
        <p:spPr>
          <a:xfrm flipV="1">
            <a:off x="6931340" y="632738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5833589" y="58054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没有优势方向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381033" y="5816606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自然光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的分解</a:t>
            </a:r>
          </a:p>
        </p:txBody>
      </p:sp>
      <p:sp>
        <p:nvSpPr>
          <p:cNvPr id="111" name="右箭头 110"/>
          <p:cNvSpPr/>
          <p:nvPr/>
        </p:nvSpPr>
        <p:spPr>
          <a:xfrm>
            <a:off x="7776826" y="4960339"/>
            <a:ext cx="596401" cy="340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7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33" grpId="0"/>
      <p:bldP spid="34" grpId="0"/>
      <p:bldP spid="35" grpId="0"/>
      <p:bldP spid="36" grpId="0" animBg="1"/>
      <p:bldP spid="39" grpId="0" animBg="1"/>
      <p:bldP spid="56" grpId="0"/>
      <p:bldP spid="60" grpId="0" animBg="1"/>
      <p:bldP spid="61" grpId="0" animBg="1"/>
      <p:bldP spid="62" grpId="0" animBg="1"/>
      <p:bldP spid="63" grpId="0" animBg="1"/>
      <p:bldP spid="64" grpId="0" animBg="1"/>
      <p:bldP spid="71" grpId="0"/>
      <p:bldP spid="72" grpId="0"/>
      <p:bldP spid="73" grpId="0"/>
      <p:bldP spid="74" grpId="0"/>
      <p:bldP spid="75" grpId="0" animBg="1"/>
      <p:bldP spid="94" grpId="0" animBg="1"/>
      <p:bldP spid="97" grpId="0"/>
      <p:bldP spid="99" grpId="0"/>
      <p:bldP spid="101" grpId="0" animBg="1"/>
      <p:bldP spid="102" grpId="0" animBg="1"/>
      <p:bldP spid="103" grpId="0" animBg="1"/>
      <p:bldP spid="109" grpId="0"/>
      <p:bldP spid="110" grpId="0"/>
      <p:bldP spid="1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双折射的一些基本概念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5996" y="855569"/>
                <a:ext cx="5993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1.</a:t>
                </a:r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寻常光</a:t>
                </a:r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和非寻常光</a:t>
                </a:r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855569"/>
                <a:ext cx="5993949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645" t="-16667" r="-183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数据 3"/>
          <p:cNvSpPr/>
          <p:nvPr/>
        </p:nvSpPr>
        <p:spPr>
          <a:xfrm rot="16200000" flipH="1">
            <a:off x="8060788" y="1041013"/>
            <a:ext cx="2391509" cy="1209821"/>
          </a:xfrm>
          <a:prstGeom prst="flowChartInputOutpu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>
            <a:off x="7216724" y="1786604"/>
            <a:ext cx="14400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>
            <a:off x="8679768" y="1786604"/>
            <a:ext cx="225083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8656724" y="1111348"/>
            <a:ext cx="1232865" cy="67525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9870428" y="1139484"/>
            <a:ext cx="1044000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065646" y="626665"/>
                <a:ext cx="660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zh-CN" altLang="en-US" sz="2400" b="1" dirty="0">
                  <a:solidFill>
                    <a:srgbClr val="0000FF"/>
                  </a:solidFill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646" y="626665"/>
                <a:ext cx="660758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4474" r="-1284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079714" y="1828820"/>
                <a:ext cx="670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24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zh-CN" altLang="en-US" sz="2400" b="1" dirty="0">
                  <a:solidFill>
                    <a:srgbClr val="006600"/>
                  </a:solidFill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714" y="1828820"/>
                <a:ext cx="67037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4474" r="-136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55995" y="1440344"/>
                <a:ext cx="37048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光：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遵从折射定律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1440344"/>
                <a:ext cx="3704860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16667" r="-361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8182684" y="4345519"/>
            <a:ext cx="2983963" cy="14791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8182684" y="4327642"/>
            <a:ext cx="29839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8182684" y="3502857"/>
            <a:ext cx="1468437" cy="842662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9640170" y="3176681"/>
            <a:ext cx="0" cy="229427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9632461" y="4331451"/>
            <a:ext cx="552796" cy="128279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9643288" y="4313575"/>
            <a:ext cx="1058063" cy="104621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714317" y="3892087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317" y="3892087"/>
                <a:ext cx="43114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571" r="-57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0711969" y="4339907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69" y="4339907"/>
                <a:ext cx="43114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任意形状 26"/>
          <p:cNvSpPr/>
          <p:nvPr/>
        </p:nvSpPr>
        <p:spPr>
          <a:xfrm>
            <a:off x="9284678" y="3981158"/>
            <a:ext cx="337624" cy="154745"/>
          </a:xfrm>
          <a:custGeom>
            <a:avLst/>
            <a:gdLst>
              <a:gd name="connsiteX0" fmla="*/ 0 w 337624"/>
              <a:gd name="connsiteY0" fmla="*/ 154745 h 154745"/>
              <a:gd name="connsiteX1" fmla="*/ 154744 w 337624"/>
              <a:gd name="connsiteY1" fmla="*/ 28136 h 154745"/>
              <a:gd name="connsiteX2" fmla="*/ 337624 w 337624"/>
              <a:gd name="connsiteY2" fmla="*/ 0 h 154745"/>
              <a:gd name="connsiteX3" fmla="*/ 337624 w 337624"/>
              <a:gd name="connsiteY3" fmla="*/ 0 h 15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24" h="154745">
                <a:moveTo>
                  <a:pt x="0" y="154745"/>
                </a:moveTo>
                <a:cubicBezTo>
                  <a:pt x="49236" y="104336"/>
                  <a:pt x="98473" y="53927"/>
                  <a:pt x="154744" y="28136"/>
                </a:cubicBezTo>
                <a:cubicBezTo>
                  <a:pt x="211015" y="2345"/>
                  <a:pt x="337624" y="0"/>
                  <a:pt x="337624" y="0"/>
                </a:cubicBezTo>
                <a:lnTo>
                  <a:pt x="337624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任意形状 27"/>
          <p:cNvSpPr/>
          <p:nvPr/>
        </p:nvSpPr>
        <p:spPr>
          <a:xfrm flipH="1" flipV="1">
            <a:off x="9632462" y="4898408"/>
            <a:ext cx="228991" cy="72000"/>
          </a:xfrm>
          <a:custGeom>
            <a:avLst/>
            <a:gdLst>
              <a:gd name="connsiteX0" fmla="*/ 0 w 337624"/>
              <a:gd name="connsiteY0" fmla="*/ 154745 h 154745"/>
              <a:gd name="connsiteX1" fmla="*/ 154744 w 337624"/>
              <a:gd name="connsiteY1" fmla="*/ 28136 h 154745"/>
              <a:gd name="connsiteX2" fmla="*/ 337624 w 337624"/>
              <a:gd name="connsiteY2" fmla="*/ 0 h 154745"/>
              <a:gd name="connsiteX3" fmla="*/ 337624 w 337624"/>
              <a:gd name="connsiteY3" fmla="*/ 0 h 15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24" h="154745">
                <a:moveTo>
                  <a:pt x="0" y="154745"/>
                </a:moveTo>
                <a:cubicBezTo>
                  <a:pt x="49236" y="104336"/>
                  <a:pt x="98473" y="53927"/>
                  <a:pt x="154744" y="28136"/>
                </a:cubicBezTo>
                <a:cubicBezTo>
                  <a:pt x="211015" y="2345"/>
                  <a:pt x="337624" y="0"/>
                  <a:pt x="337624" y="0"/>
                </a:cubicBezTo>
                <a:lnTo>
                  <a:pt x="337624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/>
        </p:nvSpPr>
        <p:spPr>
          <a:xfrm flipH="1" flipV="1">
            <a:off x="9618392" y="4648578"/>
            <a:ext cx="400396" cy="172800"/>
          </a:xfrm>
          <a:custGeom>
            <a:avLst/>
            <a:gdLst>
              <a:gd name="connsiteX0" fmla="*/ 0 w 337624"/>
              <a:gd name="connsiteY0" fmla="*/ 154745 h 154745"/>
              <a:gd name="connsiteX1" fmla="*/ 154744 w 337624"/>
              <a:gd name="connsiteY1" fmla="*/ 28136 h 154745"/>
              <a:gd name="connsiteX2" fmla="*/ 337624 w 337624"/>
              <a:gd name="connsiteY2" fmla="*/ 0 h 154745"/>
              <a:gd name="connsiteX3" fmla="*/ 337624 w 337624"/>
              <a:gd name="connsiteY3" fmla="*/ 0 h 15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24" h="154745">
                <a:moveTo>
                  <a:pt x="0" y="154745"/>
                </a:moveTo>
                <a:cubicBezTo>
                  <a:pt x="49236" y="104336"/>
                  <a:pt x="98473" y="53927"/>
                  <a:pt x="154744" y="28136"/>
                </a:cubicBezTo>
                <a:cubicBezTo>
                  <a:pt x="211015" y="2345"/>
                  <a:pt x="337624" y="0"/>
                  <a:pt x="337624" y="0"/>
                </a:cubicBezTo>
                <a:lnTo>
                  <a:pt x="337624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297567" y="3621505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567" y="3621505"/>
                <a:ext cx="19877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303" r="-33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9626412" y="5026882"/>
                <a:ext cx="413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412" y="5026882"/>
                <a:ext cx="41351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06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086395" y="4448123"/>
                <a:ext cx="413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395" y="4448123"/>
                <a:ext cx="41351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925" r="-1493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785155" y="2062385"/>
                <a:ext cx="332097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</m:e>
                      </m:func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55" y="2062385"/>
                <a:ext cx="3320974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455995" y="2623962"/>
                <a:ext cx="5354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光：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不遵从通常的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折射定律</a:t>
                </a: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2623962"/>
                <a:ext cx="5354351" cy="584775"/>
              </a:xfrm>
              <a:prstGeom prst="rect">
                <a:avLst/>
              </a:prstGeom>
              <a:blipFill>
                <a:blip r:embed="rId12"/>
                <a:stretch>
                  <a:fillRect t="-16667" r="-193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913020" y="3215020"/>
                <a:ext cx="2671309" cy="10017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𝐶𝑜𝑛𝑠𝑡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020" y="3215020"/>
                <a:ext cx="2671309" cy="10017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55995" y="4312461"/>
                <a:ext cx="641233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en-US" altLang="zh-CN" sz="3200" b="1" dirty="0">
                    <a:solidFill>
                      <a:srgbClr val="0000FF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3200" b="1" dirty="0">
                    <a:solidFill>
                      <a:srgbClr val="0000FF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在双折射晶体内部才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 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有意义；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4312461"/>
                <a:ext cx="6412333" cy="1077218"/>
              </a:xfrm>
              <a:prstGeom prst="rect">
                <a:avLst/>
              </a:prstGeom>
              <a:blipFill rotWithShape="0">
                <a:blip r:embed="rId14"/>
                <a:stretch>
                  <a:fillRect l="-2471" t="-10169" r="-1711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52878" y="5401470"/>
                <a:ext cx="55915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en-US" altLang="zh-CN" sz="3200" b="1" dirty="0">
                    <a:solidFill>
                      <a:srgbClr val="0000FF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3200" b="1" dirty="0">
                    <a:solidFill>
                      <a:srgbClr val="0000FF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都是线偏振光。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78" y="5401470"/>
                <a:ext cx="5591595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2723" t="-18750" r="-2179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4160855" y="598624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：偏振方向？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0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 animBg="1"/>
      <p:bldP spid="25" grpId="0"/>
      <p:bldP spid="26" grpId="0"/>
      <p:bldP spid="27" grpId="0" animBg="1"/>
      <p:bldP spid="28" grpId="0" animBg="1"/>
      <p:bldP spid="29" grpId="0" animBg="1"/>
      <p:bldP spid="30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晶体的光轴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55569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当光在晶体内沿着某个特殊方向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传播时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不发生双折射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，该方向称为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晶体的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5" name="数据 4"/>
          <p:cNvSpPr/>
          <p:nvPr/>
        </p:nvSpPr>
        <p:spPr>
          <a:xfrm>
            <a:off x="7596558" y="2084314"/>
            <a:ext cx="2363373" cy="1778114"/>
          </a:xfrm>
          <a:prstGeom prst="flowChartInputOutpu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9024429" y="1322097"/>
            <a:ext cx="187100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8060792" y="1322097"/>
            <a:ext cx="963637" cy="76221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9931795" y="1320819"/>
            <a:ext cx="963637" cy="76221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9490682" y="3083587"/>
            <a:ext cx="963637" cy="76221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V="1">
            <a:off x="10443770" y="1306990"/>
            <a:ext cx="457200" cy="177939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V="1">
            <a:off x="8557687" y="1332163"/>
            <a:ext cx="457200" cy="1779392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8543619" y="3092751"/>
            <a:ext cx="1871004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7594050" y="3080199"/>
            <a:ext cx="963637" cy="762217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形状 18"/>
          <p:cNvSpPr/>
          <p:nvPr/>
        </p:nvSpPr>
        <p:spPr>
          <a:xfrm>
            <a:off x="8693838" y="1367521"/>
            <a:ext cx="842566" cy="280691"/>
          </a:xfrm>
          <a:custGeom>
            <a:avLst/>
            <a:gdLst>
              <a:gd name="connsiteX0" fmla="*/ 0 w 801858"/>
              <a:gd name="connsiteY0" fmla="*/ 253219 h 258535"/>
              <a:gd name="connsiteX1" fmla="*/ 407963 w 801858"/>
              <a:gd name="connsiteY1" fmla="*/ 225083 h 258535"/>
              <a:gd name="connsiteX2" fmla="*/ 801858 w 801858"/>
              <a:gd name="connsiteY2" fmla="*/ 0 h 258535"/>
              <a:gd name="connsiteX3" fmla="*/ 801858 w 801858"/>
              <a:gd name="connsiteY3" fmla="*/ 0 h 2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858" h="258535">
                <a:moveTo>
                  <a:pt x="0" y="253219"/>
                </a:moveTo>
                <a:cubicBezTo>
                  <a:pt x="137160" y="260252"/>
                  <a:pt x="274320" y="267286"/>
                  <a:pt x="407963" y="225083"/>
                </a:cubicBezTo>
                <a:cubicBezTo>
                  <a:pt x="541606" y="182880"/>
                  <a:pt x="801858" y="0"/>
                  <a:pt x="801858" y="0"/>
                </a:cubicBezTo>
                <a:lnTo>
                  <a:pt x="801858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057692" y="1589585"/>
                <a:ext cx="293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92" y="1589585"/>
                <a:ext cx="29334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3333" r="-33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任意形状 20"/>
          <p:cNvSpPr/>
          <p:nvPr/>
        </p:nvSpPr>
        <p:spPr>
          <a:xfrm>
            <a:off x="8581176" y="1648213"/>
            <a:ext cx="295541" cy="172412"/>
          </a:xfrm>
          <a:custGeom>
            <a:avLst/>
            <a:gdLst>
              <a:gd name="connsiteX0" fmla="*/ 0 w 253218"/>
              <a:gd name="connsiteY0" fmla="*/ 0 h 126609"/>
              <a:gd name="connsiteX1" fmla="*/ 98474 w 253218"/>
              <a:gd name="connsiteY1" fmla="*/ 98474 h 126609"/>
              <a:gd name="connsiteX2" fmla="*/ 253218 w 253218"/>
              <a:gd name="connsiteY2" fmla="*/ 126609 h 126609"/>
              <a:gd name="connsiteX3" fmla="*/ 253218 w 253218"/>
              <a:gd name="connsiteY3" fmla="*/ 126609 h 12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" h="126609">
                <a:moveTo>
                  <a:pt x="0" y="0"/>
                </a:moveTo>
                <a:cubicBezTo>
                  <a:pt x="28135" y="38686"/>
                  <a:pt x="56271" y="77373"/>
                  <a:pt x="98474" y="98474"/>
                </a:cubicBezTo>
                <a:cubicBezTo>
                  <a:pt x="140677" y="119575"/>
                  <a:pt x="253218" y="126609"/>
                  <a:pt x="253218" y="126609"/>
                </a:cubicBezTo>
                <a:lnTo>
                  <a:pt x="253218" y="126609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/>
        </p:nvSpPr>
        <p:spPr>
          <a:xfrm>
            <a:off x="8975192" y="1324656"/>
            <a:ext cx="492369" cy="198159"/>
          </a:xfrm>
          <a:custGeom>
            <a:avLst/>
            <a:gdLst>
              <a:gd name="connsiteX0" fmla="*/ 0 w 492369"/>
              <a:gd name="connsiteY0" fmla="*/ 196948 h 198159"/>
              <a:gd name="connsiteX1" fmla="*/ 168812 w 492369"/>
              <a:gd name="connsiteY1" fmla="*/ 168813 h 198159"/>
              <a:gd name="connsiteX2" fmla="*/ 492369 w 492369"/>
              <a:gd name="connsiteY2" fmla="*/ 0 h 198159"/>
              <a:gd name="connsiteX3" fmla="*/ 492369 w 492369"/>
              <a:gd name="connsiteY3" fmla="*/ 0 h 198159"/>
              <a:gd name="connsiteX4" fmla="*/ 492369 w 492369"/>
              <a:gd name="connsiteY4" fmla="*/ 0 h 1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369" h="198159">
                <a:moveTo>
                  <a:pt x="0" y="196948"/>
                </a:moveTo>
                <a:cubicBezTo>
                  <a:pt x="43375" y="199293"/>
                  <a:pt x="86751" y="201638"/>
                  <a:pt x="168812" y="168813"/>
                </a:cubicBezTo>
                <a:cubicBezTo>
                  <a:pt x="250873" y="135988"/>
                  <a:pt x="492369" y="0"/>
                  <a:pt x="492369" y="0"/>
                </a:cubicBezTo>
                <a:lnTo>
                  <a:pt x="492369" y="0"/>
                </a:lnTo>
                <a:lnTo>
                  <a:pt x="492369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320886" y="900701"/>
                <a:ext cx="293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886" y="900701"/>
                <a:ext cx="29334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3333" r="-33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473966" y="1727218"/>
                <a:ext cx="293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966" y="1727218"/>
                <a:ext cx="29334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3" r="-33333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900469" y="883705"/>
                <a:ext cx="3366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469" y="883705"/>
                <a:ext cx="33663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238339" y="3876712"/>
                <a:ext cx="359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339" y="3876712"/>
                <a:ext cx="35907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任意形状 26"/>
          <p:cNvSpPr/>
          <p:nvPr/>
        </p:nvSpPr>
        <p:spPr>
          <a:xfrm>
            <a:off x="7709100" y="3533284"/>
            <a:ext cx="225083" cy="337624"/>
          </a:xfrm>
          <a:custGeom>
            <a:avLst/>
            <a:gdLst>
              <a:gd name="connsiteX0" fmla="*/ 0 w 225083"/>
              <a:gd name="connsiteY0" fmla="*/ 0 h 337624"/>
              <a:gd name="connsiteX1" fmla="*/ 154744 w 225083"/>
              <a:gd name="connsiteY1" fmla="*/ 140677 h 337624"/>
              <a:gd name="connsiteX2" fmla="*/ 225083 w 225083"/>
              <a:gd name="connsiteY2" fmla="*/ 337624 h 337624"/>
              <a:gd name="connsiteX3" fmla="*/ 225083 w 225083"/>
              <a:gd name="connsiteY3" fmla="*/ 337624 h 33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" h="337624">
                <a:moveTo>
                  <a:pt x="0" y="0"/>
                </a:moveTo>
                <a:cubicBezTo>
                  <a:pt x="58615" y="42203"/>
                  <a:pt x="117230" y="84406"/>
                  <a:pt x="154744" y="140677"/>
                </a:cubicBezTo>
                <a:cubicBezTo>
                  <a:pt x="192258" y="196948"/>
                  <a:pt x="225083" y="337624"/>
                  <a:pt x="225083" y="337624"/>
                </a:cubicBezTo>
                <a:lnTo>
                  <a:pt x="225083" y="337624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970101" y="3454948"/>
                <a:ext cx="293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01" y="3454948"/>
                <a:ext cx="29334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245"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740432" y="446456"/>
                <a:ext cx="1719445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102</m:t>
                          </m:r>
                        </m:e>
                        <m:sup>
                          <m:r>
                            <a:rPr kumimoji="1" lang="it-IT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432" y="446456"/>
                <a:ext cx="1719445" cy="5035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连接符 30"/>
          <p:cNvCxnSpPr/>
          <p:nvPr/>
        </p:nvCxnSpPr>
        <p:spPr>
          <a:xfrm>
            <a:off x="8920612" y="782663"/>
            <a:ext cx="676601" cy="3620164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55797" y="242951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例如：方解石晶体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冰洲石</a:t>
            </a:r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51827" y="3010004"/>
                <a:ext cx="6907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连接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两点的对角线方向就是光轴。</a:t>
                </a: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7" y="3010004"/>
                <a:ext cx="690766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2207" t="-16667" r="-158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452790" y="3693752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光轴是一特殊的方向，凡是平行于此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方向的直线均为晶体的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43484" y="4939645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单轴晶体：只有一个光轴的晶体；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43483" y="5622755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双轴晶体：有两个光轴的晶体。</a:t>
            </a:r>
          </a:p>
        </p:txBody>
      </p:sp>
      <p:sp>
        <p:nvSpPr>
          <p:cNvPr id="39" name="AutoShape 2"/>
          <p:cNvSpPr>
            <a:spLocks/>
          </p:cNvSpPr>
          <p:nvPr/>
        </p:nvSpPr>
        <p:spPr bwMode="auto">
          <a:xfrm>
            <a:off x="616701" y="5047146"/>
            <a:ext cx="226782" cy="109494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8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9" grpId="0" animBg="1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/>
      <p:bldP spid="29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9"/>
          <p:cNvSpPr/>
          <p:nvPr/>
        </p:nvSpPr>
        <p:spPr>
          <a:xfrm>
            <a:off x="1322357" y="2166423"/>
            <a:ext cx="1181686" cy="1955409"/>
          </a:xfrm>
          <a:custGeom>
            <a:avLst/>
            <a:gdLst>
              <a:gd name="connsiteX0" fmla="*/ 0 w 1181686"/>
              <a:gd name="connsiteY0" fmla="*/ 0 h 1955409"/>
              <a:gd name="connsiteX1" fmla="*/ 0 w 1181686"/>
              <a:gd name="connsiteY1" fmla="*/ 1955409 h 1955409"/>
              <a:gd name="connsiteX2" fmla="*/ 1181686 w 1181686"/>
              <a:gd name="connsiteY2" fmla="*/ 1758461 h 1955409"/>
              <a:gd name="connsiteX3" fmla="*/ 0 w 1181686"/>
              <a:gd name="connsiteY3" fmla="*/ 0 h 195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686" h="1955409">
                <a:moveTo>
                  <a:pt x="0" y="0"/>
                </a:moveTo>
                <a:lnTo>
                  <a:pt x="0" y="1955409"/>
                </a:lnTo>
                <a:lnTo>
                  <a:pt x="1181686" y="1758461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5996" y="27079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主截面和主平面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69637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主截面：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光轴与晶体表面法线组成的平面。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96" y="146848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主平面：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光轴与晶体中光线组成的平面。</a:t>
            </a:r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1322357" y="2119092"/>
            <a:ext cx="1695" cy="211680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1336425" y="2166423"/>
            <a:ext cx="1336431" cy="201168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567559" y="3559144"/>
                <a:ext cx="670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24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zh-CN" altLang="en-US" sz="2400" b="1" dirty="0">
                  <a:solidFill>
                    <a:srgbClr val="006600"/>
                  </a:solidFill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559" y="3559144"/>
                <a:ext cx="67037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4474" r="-136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00826" y="29414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标注 11"/>
              <p:cNvSpPr/>
              <p:nvPr/>
            </p:nvSpPr>
            <p:spPr>
              <a:xfrm>
                <a:off x="2488281" y="2361458"/>
                <a:ext cx="1448973" cy="858149"/>
              </a:xfrm>
              <a:prstGeom prst="wedgeRoundRectCallout">
                <a:avLst>
                  <a:gd name="adj1" fmla="val -113066"/>
                  <a:gd name="adj2" fmla="val 49386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kumimoji="1"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endParaRPr kumimoji="1"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pPr algn="ctr"/>
                <a:r>
                  <a:rPr kumimoji="1"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主平面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圆角矩形标注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81" y="2361458"/>
                <a:ext cx="1448973" cy="858149"/>
              </a:xfrm>
              <a:prstGeom prst="wedgeRoundRectCallout">
                <a:avLst>
                  <a:gd name="adj1" fmla="val -113066"/>
                  <a:gd name="adj2" fmla="val 49386"/>
                  <a:gd name="adj3" fmla="val 16667"/>
                </a:avLst>
              </a:prstGeom>
              <a:blipFill rotWithShape="0">
                <a:blip r:embed="rId5"/>
                <a:stretch>
                  <a:fillRect t="-11565" r="-493" b="-21088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任意形状 12"/>
          <p:cNvSpPr/>
          <p:nvPr/>
        </p:nvSpPr>
        <p:spPr>
          <a:xfrm>
            <a:off x="6957888" y="2166423"/>
            <a:ext cx="1181686" cy="1955409"/>
          </a:xfrm>
          <a:custGeom>
            <a:avLst/>
            <a:gdLst>
              <a:gd name="connsiteX0" fmla="*/ 0 w 1181686"/>
              <a:gd name="connsiteY0" fmla="*/ 0 h 1955409"/>
              <a:gd name="connsiteX1" fmla="*/ 0 w 1181686"/>
              <a:gd name="connsiteY1" fmla="*/ 1955409 h 1955409"/>
              <a:gd name="connsiteX2" fmla="*/ 1181686 w 1181686"/>
              <a:gd name="connsiteY2" fmla="*/ 1758461 h 1955409"/>
              <a:gd name="connsiteX3" fmla="*/ 0 w 1181686"/>
              <a:gd name="connsiteY3" fmla="*/ 0 h 195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686" h="1955409">
                <a:moveTo>
                  <a:pt x="0" y="0"/>
                </a:moveTo>
                <a:lnTo>
                  <a:pt x="0" y="1955409"/>
                </a:lnTo>
                <a:lnTo>
                  <a:pt x="1181686" y="1758461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 flipH="1">
            <a:off x="6957888" y="2119092"/>
            <a:ext cx="1695" cy="211680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6971956" y="2166423"/>
            <a:ext cx="1336431" cy="201168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203090" y="3559144"/>
                <a:ext cx="670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zh-CN" altLang="en-US" sz="2400" b="1" dirty="0">
                  <a:solidFill>
                    <a:srgbClr val="0000FF"/>
                  </a:solidFill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090" y="3559144"/>
                <a:ext cx="670376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4474" r="-1090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6136357" y="29414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/>
              <p:cNvSpPr/>
              <p:nvPr/>
            </p:nvSpPr>
            <p:spPr>
              <a:xfrm>
                <a:off x="8123812" y="2361458"/>
                <a:ext cx="1448973" cy="858149"/>
              </a:xfrm>
              <a:prstGeom prst="wedgeRoundRectCallout">
                <a:avLst>
                  <a:gd name="adj1" fmla="val -113066"/>
                  <a:gd name="adj2" fmla="val 49386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kumimoji="1"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endParaRPr kumimoji="1"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pPr algn="ctr"/>
                <a:r>
                  <a:rPr kumimoji="1"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主平面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圆角矩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812" y="2361458"/>
                <a:ext cx="1448973" cy="858149"/>
              </a:xfrm>
              <a:prstGeom prst="wedgeRoundRectCallout">
                <a:avLst>
                  <a:gd name="adj1" fmla="val -113066"/>
                  <a:gd name="adj2" fmla="val 49386"/>
                  <a:gd name="adj3" fmla="val 16667"/>
                </a:avLst>
              </a:prstGeom>
              <a:blipFill rotWithShape="0">
                <a:blip r:embed="rId7"/>
                <a:stretch>
                  <a:fillRect t="-11565" r="-495" b="-21088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035726" y="2434777"/>
                <a:ext cx="206338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的振动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垂直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en-US" altLang="zh-CN" sz="32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的主平面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726" y="2434777"/>
                <a:ext cx="2063385" cy="1569660"/>
              </a:xfrm>
              <a:prstGeom prst="rect">
                <a:avLst/>
              </a:prstGeom>
              <a:blipFill rotWithShape="0">
                <a:blip r:embed="rId8"/>
                <a:stretch>
                  <a:fillRect l="-7375" t="-6202" r="-7080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678343" y="2415568"/>
                <a:ext cx="205216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的振动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平行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endParaRPr lang="en-US" altLang="zh-CN" sz="32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的主平面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43" y="2415568"/>
                <a:ext cx="2052165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7738" t="-6202" r="-714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/>
          <p:cNvSpPr/>
          <p:nvPr/>
        </p:nvSpPr>
        <p:spPr>
          <a:xfrm>
            <a:off x="1464553" y="237292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729496" y="280667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024912" y="324277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303923" y="367652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/>
          <p:cNvCxnSpPr/>
          <p:nvPr/>
        </p:nvCxnSpPr>
        <p:spPr>
          <a:xfrm flipV="1">
            <a:off x="7049988" y="2399588"/>
            <a:ext cx="380566" cy="261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7285766" y="2777635"/>
            <a:ext cx="380566" cy="261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 flipV="1">
            <a:off x="7572578" y="3203560"/>
            <a:ext cx="380566" cy="261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7808356" y="3581607"/>
            <a:ext cx="380566" cy="261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55995" y="4267210"/>
                <a:ext cx="69765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通常情况下，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不一定在入射面内。</a:t>
                </a: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4267210"/>
                <a:ext cx="6976590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2273" t="-16667" r="-157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53964" y="4871393"/>
                <a:ext cx="721383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若入射光在主截面内，则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都在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主截面内，此时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的主平面与主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截面重合。</a:t>
                </a: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4" y="4871393"/>
                <a:ext cx="7213834" cy="1569660"/>
              </a:xfrm>
              <a:prstGeom prst="rect">
                <a:avLst/>
              </a:prstGeom>
              <a:blipFill rotWithShape="0">
                <a:blip r:embed="rId11"/>
                <a:stretch>
                  <a:fillRect l="-2111" t="-6202" r="-1520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67"/>
          <p:cNvGrpSpPr>
            <a:grpSpLocks/>
          </p:cNvGrpSpPr>
          <p:nvPr/>
        </p:nvGrpSpPr>
        <p:grpSpPr bwMode="auto">
          <a:xfrm>
            <a:off x="8069222" y="4199938"/>
            <a:ext cx="3213067" cy="2369673"/>
            <a:chOff x="3948" y="1536"/>
            <a:chExt cx="1812" cy="1326"/>
          </a:xfrm>
        </p:grpSpPr>
        <p:grpSp>
          <p:nvGrpSpPr>
            <p:cNvPr id="35" name="Group 68"/>
            <p:cNvGrpSpPr>
              <a:grpSpLocks/>
            </p:cNvGrpSpPr>
            <p:nvPr/>
          </p:nvGrpSpPr>
          <p:grpSpPr bwMode="auto">
            <a:xfrm>
              <a:off x="3948" y="1536"/>
              <a:ext cx="1812" cy="1326"/>
              <a:chOff x="3948" y="1536"/>
              <a:chExt cx="1812" cy="1326"/>
            </a:xfrm>
          </p:grpSpPr>
          <p:graphicFrame>
            <p:nvGraphicFramePr>
              <p:cNvPr id="45" name="Object 69"/>
              <p:cNvGraphicFramePr>
                <a:graphicFrameLocks noChangeAspect="1"/>
              </p:cNvGraphicFramePr>
              <p:nvPr/>
            </p:nvGraphicFramePr>
            <p:xfrm>
              <a:off x="3948" y="1536"/>
              <a:ext cx="1812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65" name="BMP 图象" r:id="rId12" imgW="2876190" imgH="2104762" progId="Paint.Picture">
                      <p:embed/>
                    </p:oleObj>
                  </mc:Choice>
                  <mc:Fallback>
                    <p:oleObj name="BMP 图象" r:id="rId12" imgW="2876190" imgH="2104762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8" y="1536"/>
                            <a:ext cx="1812" cy="13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6" name="Line 70"/>
              <p:cNvSpPr>
                <a:spLocks noChangeShapeType="1"/>
              </p:cNvSpPr>
              <p:nvPr/>
            </p:nvSpPr>
            <p:spPr bwMode="auto">
              <a:xfrm>
                <a:off x="4967" y="2115"/>
                <a:ext cx="181" cy="680"/>
              </a:xfrm>
              <a:prstGeom prst="line">
                <a:avLst/>
              </a:prstGeom>
              <a:noFill/>
              <a:ln w="57150">
                <a:solidFill>
                  <a:srgbClr val="0066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71"/>
              <p:cNvSpPr>
                <a:spLocks noChangeShapeType="1"/>
              </p:cNvSpPr>
              <p:nvPr/>
            </p:nvSpPr>
            <p:spPr bwMode="auto">
              <a:xfrm>
                <a:off x="5012" y="2160"/>
                <a:ext cx="635" cy="499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72"/>
            <p:cNvGrpSpPr>
              <a:grpSpLocks/>
            </p:cNvGrpSpPr>
            <p:nvPr/>
          </p:nvGrpSpPr>
          <p:grpSpPr bwMode="auto">
            <a:xfrm rot="-240970">
              <a:off x="4921" y="1933"/>
              <a:ext cx="247" cy="712"/>
              <a:chOff x="4558" y="3294"/>
              <a:chExt cx="247" cy="712"/>
            </a:xfrm>
          </p:grpSpPr>
          <p:sp>
            <p:nvSpPr>
              <p:cNvPr id="43" name="Text Box 73"/>
              <p:cNvSpPr txBox="1">
                <a:spLocks noChangeArrowheads="1"/>
              </p:cNvSpPr>
              <p:nvPr/>
            </p:nvSpPr>
            <p:spPr bwMode="auto">
              <a:xfrm>
                <a:off x="4558" y="3294"/>
                <a:ext cx="224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5400" b="1">
                    <a:solidFill>
                      <a:srgbClr val="CC0066"/>
                    </a:solidFill>
                  </a:rPr>
                  <a:t>.</a:t>
                </a:r>
              </a:p>
            </p:txBody>
          </p:sp>
          <p:sp>
            <p:nvSpPr>
              <p:cNvPr id="44" name="Text Box 74"/>
              <p:cNvSpPr txBox="1">
                <a:spLocks noChangeArrowheads="1"/>
              </p:cNvSpPr>
              <p:nvPr/>
            </p:nvSpPr>
            <p:spPr bwMode="auto">
              <a:xfrm>
                <a:off x="4581" y="3430"/>
                <a:ext cx="224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5400" b="1">
                    <a:solidFill>
                      <a:srgbClr val="CC0066"/>
                    </a:solidFill>
                  </a:rPr>
                  <a:t>.</a:t>
                </a:r>
              </a:p>
            </p:txBody>
          </p:sp>
        </p:grpSp>
        <p:grpSp>
          <p:nvGrpSpPr>
            <p:cNvPr id="37" name="Group 75"/>
            <p:cNvGrpSpPr>
              <a:grpSpLocks/>
            </p:cNvGrpSpPr>
            <p:nvPr/>
          </p:nvGrpSpPr>
          <p:grpSpPr bwMode="auto">
            <a:xfrm>
              <a:off x="5193" y="2251"/>
              <a:ext cx="182" cy="226"/>
              <a:chOff x="5193" y="2251"/>
              <a:chExt cx="182" cy="226"/>
            </a:xfrm>
          </p:grpSpPr>
          <p:sp>
            <p:nvSpPr>
              <p:cNvPr id="41" name="Line 76"/>
              <p:cNvSpPr>
                <a:spLocks noChangeShapeType="1"/>
              </p:cNvSpPr>
              <p:nvPr/>
            </p:nvSpPr>
            <p:spPr bwMode="auto">
              <a:xfrm flipH="1">
                <a:off x="5193" y="2251"/>
                <a:ext cx="91" cy="137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77"/>
              <p:cNvSpPr>
                <a:spLocks noChangeShapeType="1"/>
              </p:cNvSpPr>
              <p:nvPr/>
            </p:nvSpPr>
            <p:spPr bwMode="auto">
              <a:xfrm flipH="1">
                <a:off x="5285" y="2341"/>
                <a:ext cx="90" cy="136"/>
              </a:xfrm>
              <a:prstGeom prst="line">
                <a:avLst/>
              </a:prstGeom>
              <a:noFill/>
              <a:ln w="38100">
                <a:solidFill>
                  <a:srgbClr val="CC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Line 78"/>
            <p:cNvSpPr>
              <a:spLocks noChangeShapeType="1"/>
            </p:cNvSpPr>
            <p:nvPr/>
          </p:nvSpPr>
          <p:spPr bwMode="auto">
            <a:xfrm>
              <a:off x="4967" y="1570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rc 79"/>
            <p:cNvSpPr>
              <a:spLocks/>
            </p:cNvSpPr>
            <p:nvPr/>
          </p:nvSpPr>
          <p:spPr bwMode="auto">
            <a:xfrm flipH="1">
              <a:off x="4785" y="1842"/>
              <a:ext cx="182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80"/>
            <p:cNvSpPr txBox="1">
              <a:spLocks noChangeArrowheads="1"/>
            </p:cNvSpPr>
            <p:nvPr/>
          </p:nvSpPr>
          <p:spPr bwMode="auto">
            <a:xfrm>
              <a:off x="4743" y="1606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4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  <p:bldP spid="9" grpId="0"/>
      <p:bldP spid="11" grpId="0"/>
      <p:bldP spid="12" grpId="0" animBg="1"/>
      <p:bldP spid="13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0008606" y="503874"/>
            <a:ext cx="0" cy="2311838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013252" y="2167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996" y="27079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用惠更斯原理解释双折射现象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5996" y="855569"/>
                <a:ext cx="84449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在晶体中不同方向的传播速度不同。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855569"/>
                <a:ext cx="8444941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115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55995" y="1440344"/>
                <a:ext cx="41152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：各方向速度相同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1440344"/>
                <a:ext cx="4115229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6667" r="-325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465112" y="1449371"/>
                <a:ext cx="1480790" cy="92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12" y="1449371"/>
                <a:ext cx="1480790" cy="9264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81127" y="202511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任意一点波源的波面是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球面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945861" y="158901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15865" y="743024"/>
            <a:ext cx="1800000" cy="1800000"/>
          </a:xfrm>
          <a:prstGeom prst="ellipse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>
            <a:stCxn id="8" idx="6"/>
          </p:cNvCxnSpPr>
          <p:nvPr/>
        </p:nvCxnSpPr>
        <p:spPr>
          <a:xfrm flipV="1">
            <a:off x="10071860" y="1313291"/>
            <a:ext cx="808073" cy="338725"/>
          </a:xfrm>
          <a:prstGeom prst="straightConnector1">
            <a:avLst/>
          </a:prstGeom>
          <a:ln w="381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907606" y="1021344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606" y="1021344"/>
                <a:ext cx="63042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5994" y="2609894"/>
                <a:ext cx="45143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：各方向速度不相同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4" y="2609894"/>
                <a:ext cx="4514377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6667" r="-297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364357" y="2429201"/>
                <a:ext cx="3050963" cy="92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𝐶𝑜𝑛𝑠𝑡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357" y="2429201"/>
                <a:ext cx="3050963" cy="9264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04687" y="318589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平行光轴的方向：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549759" y="3242090"/>
                <a:ext cx="14936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759" y="3242090"/>
                <a:ext cx="1493679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160070" y="3242089"/>
                <a:ext cx="14319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070" y="3242089"/>
                <a:ext cx="143193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409417" y="371439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其他方向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549759" y="3767371"/>
                <a:ext cx="14936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759" y="3767371"/>
                <a:ext cx="1493679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160070" y="3767370"/>
                <a:ext cx="14319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070" y="3767370"/>
                <a:ext cx="1431930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471033" y="4901307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任意一点波源的波面是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以光轴为轴的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旋转椭球面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AutoShape 2"/>
          <p:cNvSpPr>
            <a:spLocks/>
          </p:cNvSpPr>
          <p:nvPr/>
        </p:nvSpPr>
        <p:spPr bwMode="auto">
          <a:xfrm>
            <a:off x="770853" y="3357932"/>
            <a:ext cx="198582" cy="83792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65889" y="4316473"/>
                <a:ext cx="71493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垂直光轴方向上的光速率与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相差最大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9" y="4316473"/>
                <a:ext cx="7149329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131" t="-16667" r="-204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连接符 31"/>
          <p:cNvCxnSpPr/>
          <p:nvPr/>
        </p:nvCxnSpPr>
        <p:spPr>
          <a:xfrm>
            <a:off x="9109264" y="2696705"/>
            <a:ext cx="9835" cy="201478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046371" y="364109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033641" y="3006195"/>
            <a:ext cx="2160000" cy="140980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9116491" y="3006194"/>
            <a:ext cx="0" cy="648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9159106" y="2551918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106" y="2551918"/>
                <a:ext cx="630429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/>
          <p:cNvCxnSpPr/>
          <p:nvPr/>
        </p:nvCxnSpPr>
        <p:spPr>
          <a:xfrm>
            <a:off x="9172677" y="3720624"/>
            <a:ext cx="1020964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0225859" y="3402386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859" y="3402386"/>
                <a:ext cx="630429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连接符 46"/>
          <p:cNvCxnSpPr/>
          <p:nvPr/>
        </p:nvCxnSpPr>
        <p:spPr>
          <a:xfrm flipH="1">
            <a:off x="10591726" y="4084121"/>
            <a:ext cx="1081" cy="252769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10529807" y="536402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868878" y="4421747"/>
            <a:ext cx="1440884" cy="196896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箭头连接符 49"/>
          <p:cNvCxnSpPr/>
          <p:nvPr/>
        </p:nvCxnSpPr>
        <p:spPr>
          <a:xfrm flipH="1" flipV="1">
            <a:off x="10600956" y="4421746"/>
            <a:ext cx="0" cy="942281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642649" y="3967470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649" y="3967470"/>
                <a:ext cx="630429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箭头连接符 51"/>
          <p:cNvCxnSpPr/>
          <p:nvPr/>
        </p:nvCxnSpPr>
        <p:spPr>
          <a:xfrm flipV="1">
            <a:off x="10639548" y="5420300"/>
            <a:ext cx="670214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1348783" y="5162651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83" y="5162651"/>
                <a:ext cx="630429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460729" y="59783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约定：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805723" y="5978300"/>
                <a:ext cx="53115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垂直光轴方向的速率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723" y="5978300"/>
                <a:ext cx="5311519" cy="584775"/>
              </a:xfrm>
              <a:prstGeom prst="rect">
                <a:avLst/>
              </a:prstGeom>
              <a:blipFill rotWithShape="0">
                <a:blip r:embed="rId17"/>
                <a:stretch>
                  <a:fillRect t="-16667" r="-309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77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6" grpId="0"/>
      <p:bldP spid="7" grpId="0"/>
      <p:bldP spid="8" grpId="0" animBg="1"/>
      <p:bldP spid="12" grpId="0" animBg="1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33" grpId="0" animBg="1"/>
      <p:bldP spid="34" grpId="0" animBg="1"/>
      <p:bldP spid="36" grpId="0"/>
      <p:bldP spid="44" grpId="0"/>
      <p:bldP spid="48" grpId="0" animBg="1"/>
      <p:bldP spid="49" grpId="0" animBg="1"/>
      <p:bldP spid="51" grpId="0"/>
      <p:bldP spid="53" grpId="0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2687177" y="3938369"/>
            <a:ext cx="2268000" cy="2268379"/>
          </a:xfrm>
          <a:prstGeom prst="ellipse">
            <a:avLst/>
          </a:prstGeom>
          <a:solidFill>
            <a:srgbClr val="006600">
              <a:alpha val="10000"/>
            </a:srgbClr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1155" y="317554"/>
                <a:ext cx="57833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垂直光轴方向的折射率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5" y="317554"/>
                <a:ext cx="5783378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210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1155" y="902329"/>
                <a:ext cx="45255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𝒐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：晶体的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主折射率</a:t>
                </a:r>
                <a:endParaRPr lang="en-US" altLang="zh-CN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5" y="902329"/>
                <a:ext cx="4525534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6667" r="-282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1155" y="1487104"/>
                <a:ext cx="109071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一点波源同时发出的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的两个波面在光轴方向相切。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5" y="1487104"/>
                <a:ext cx="10907153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397" t="-16667" r="-67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99777" y="22847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两种相切方法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34410" y="2071879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外切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正晶体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34410" y="2600382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内切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负晶体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3144304" y="2229851"/>
            <a:ext cx="198582" cy="83792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441759" y="2103977"/>
                <a:ext cx="14936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759" y="2103977"/>
                <a:ext cx="149367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788366" y="2103977"/>
                <a:ext cx="14319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366" y="2103977"/>
                <a:ext cx="143193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441759" y="2656654"/>
                <a:ext cx="14936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759" y="2656654"/>
                <a:ext cx="14936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788366" y="2656654"/>
                <a:ext cx="14319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366" y="2656654"/>
                <a:ext cx="143193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/>
          <p:cNvCxnSpPr/>
          <p:nvPr/>
        </p:nvCxnSpPr>
        <p:spPr>
          <a:xfrm>
            <a:off x="8388216" y="3826308"/>
            <a:ext cx="9835" cy="2634067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046791" y="4290697"/>
            <a:ext cx="2706653" cy="170529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108489" y="3938368"/>
            <a:ext cx="1428553" cy="226837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732015" y="3799576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15" y="3799576"/>
                <a:ext cx="63042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779401" y="4864897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401" y="4864897"/>
                <a:ext cx="63042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/>
          <p:cNvSpPr/>
          <p:nvPr/>
        </p:nvSpPr>
        <p:spPr>
          <a:xfrm>
            <a:off x="7534890" y="4304765"/>
            <a:ext cx="1706400" cy="1705291"/>
          </a:xfrm>
          <a:prstGeom prst="ellipse">
            <a:avLst/>
          </a:prstGeom>
          <a:solidFill>
            <a:srgbClr val="006600">
              <a:alpha val="10000"/>
            </a:srgbClr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451215" y="35608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34" name="直线连接符 33"/>
          <p:cNvCxnSpPr/>
          <p:nvPr/>
        </p:nvCxnSpPr>
        <p:spPr>
          <a:xfrm flipH="1">
            <a:off x="3822766" y="3448297"/>
            <a:ext cx="0" cy="3181043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759766" y="500956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3168765" y="3497404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65" y="3497404"/>
                <a:ext cx="63042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/>
          <p:cNvCxnSpPr/>
          <p:nvPr/>
        </p:nvCxnSpPr>
        <p:spPr>
          <a:xfrm flipV="1">
            <a:off x="3903344" y="5079285"/>
            <a:ext cx="633698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885765" y="5112544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765" y="5112544"/>
                <a:ext cx="63042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3848519" y="32858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41" name="直线箭头连接符 40"/>
          <p:cNvCxnSpPr>
            <a:endCxn id="22" idx="0"/>
          </p:cNvCxnSpPr>
          <p:nvPr/>
        </p:nvCxnSpPr>
        <p:spPr>
          <a:xfrm flipH="1" flipV="1">
            <a:off x="3822766" y="3938368"/>
            <a:ext cx="0" cy="107792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09508" y="342387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正晶体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93002" y="4040511"/>
                <a:ext cx="15140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02" y="4040511"/>
                <a:ext cx="1514068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5646456" y="342420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负晶体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629950" y="4040835"/>
                <a:ext cx="15140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50" y="4040835"/>
                <a:ext cx="1514068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8325216" y="508034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/>
          <p:cNvCxnSpPr/>
          <p:nvPr/>
        </p:nvCxnSpPr>
        <p:spPr>
          <a:xfrm flipH="1" flipV="1">
            <a:off x="8402158" y="4304765"/>
            <a:ext cx="0" cy="775577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8465283" y="5150681"/>
            <a:ext cx="1289165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/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5" grpId="0" animBg="1"/>
      <p:bldP spid="22" grpId="0" animBg="1"/>
      <p:bldP spid="24" grpId="0"/>
      <p:bldP spid="26" grpId="0"/>
      <p:bldP spid="28" grpId="0" animBg="1"/>
      <p:bldP spid="29" grpId="0"/>
      <p:bldP spid="35" grpId="0" animBg="1"/>
      <p:bldP spid="36" grpId="0"/>
      <p:bldP spid="38" grpId="0"/>
      <p:bldP spid="39" grpId="0"/>
      <p:bldP spid="43" grpId="0"/>
      <p:bldP spid="44" grpId="0"/>
      <p:bldP spid="45" grpId="0"/>
      <p:bldP spid="46" grpId="0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弦形 95"/>
          <p:cNvSpPr/>
          <p:nvPr/>
        </p:nvSpPr>
        <p:spPr>
          <a:xfrm rot="16200000">
            <a:off x="7173587" y="3031229"/>
            <a:ext cx="1976519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弦形 96"/>
          <p:cNvSpPr/>
          <p:nvPr/>
        </p:nvSpPr>
        <p:spPr>
          <a:xfrm rot="16200000">
            <a:off x="7506397" y="3031231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弦形 25"/>
          <p:cNvSpPr/>
          <p:nvPr/>
        </p:nvSpPr>
        <p:spPr>
          <a:xfrm rot="16200000">
            <a:off x="1697427" y="3032012"/>
            <a:ext cx="1976519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弦形 24"/>
          <p:cNvSpPr/>
          <p:nvPr/>
        </p:nvSpPr>
        <p:spPr>
          <a:xfrm rot="16200000">
            <a:off x="3077222" y="3018243"/>
            <a:ext cx="1976519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弦形 23"/>
          <p:cNvSpPr/>
          <p:nvPr/>
        </p:nvSpPr>
        <p:spPr>
          <a:xfrm rot="16200000">
            <a:off x="3410032" y="3018245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弦形 22"/>
          <p:cNvSpPr/>
          <p:nvPr/>
        </p:nvSpPr>
        <p:spPr>
          <a:xfrm rot="16200000">
            <a:off x="2034904" y="3022056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55996" y="270794"/>
                <a:ext cx="4459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惠更斯作图法</a:t>
                </a:r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𝒆</m:t>
                        </m:r>
                      </m:sub>
                    </m:sSub>
                    <m:r>
                      <a:rPr kumimoji="1" lang="en-US" altLang="zh-CN" sz="32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270794"/>
                <a:ext cx="445910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557" t="-16667" r="-301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55996" y="855569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光轴平行于晶体表面，自然光在主截面内入射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1294228" y="3670056"/>
            <a:ext cx="405149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1037628" y="4064624"/>
            <a:ext cx="1078002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53054" y="41272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658795" y="2192948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593736" y="237702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2485641" y="2685902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593736" y="289089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2485641" y="3199765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4065481" y="2192948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000422" y="237702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>
            <a:off x="3892327" y="2685902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000422" y="289089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连接符 21"/>
          <p:cNvCxnSpPr/>
          <p:nvPr/>
        </p:nvCxnSpPr>
        <p:spPr>
          <a:xfrm>
            <a:off x="3892327" y="3199765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2577325" y="3670056"/>
            <a:ext cx="0" cy="1477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2733803" y="3684124"/>
            <a:ext cx="0" cy="147710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2661728" y="397840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661728" y="449226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/>
          <p:cNvCxnSpPr/>
          <p:nvPr/>
        </p:nvCxnSpPr>
        <p:spPr>
          <a:xfrm>
            <a:off x="2384165" y="4221181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2384165" y="4735044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3997388" y="3670056"/>
            <a:ext cx="0" cy="1477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4153866" y="3684124"/>
            <a:ext cx="0" cy="147710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4081791" y="397840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081791" y="449226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连接符 36"/>
          <p:cNvCxnSpPr/>
          <p:nvPr/>
        </p:nvCxnSpPr>
        <p:spPr>
          <a:xfrm>
            <a:off x="3804228" y="4221181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3804228" y="4735044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252932" y="5003952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32" y="5003952"/>
                <a:ext cx="29655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726353" y="4987114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353" y="4987114"/>
                <a:ext cx="3061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/>
          <p:cNvCxnSpPr/>
          <p:nvPr/>
        </p:nvCxnSpPr>
        <p:spPr>
          <a:xfrm>
            <a:off x="2145196" y="4332799"/>
            <a:ext cx="2592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>
            <a:off x="2130431" y="4667489"/>
            <a:ext cx="25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481027" y="15103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垂直入射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608829" y="5544250"/>
                <a:ext cx="516199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注意：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的传播方向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     相同，但速度不同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29" y="5544250"/>
                <a:ext cx="51619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3070" t="-9040" r="-2361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7430512" y="15114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倾斜入射</a:t>
            </a:r>
          </a:p>
        </p:txBody>
      </p:sp>
      <p:cxnSp>
        <p:nvCxnSpPr>
          <p:cNvPr id="51" name="直线连接符 50"/>
          <p:cNvCxnSpPr/>
          <p:nvPr/>
        </p:nvCxnSpPr>
        <p:spPr>
          <a:xfrm>
            <a:off x="6569217" y="3670056"/>
            <a:ext cx="405149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>
            <a:off x="6312617" y="4064624"/>
            <a:ext cx="1078002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6228043" y="41272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54" name="直线箭头连接符 53"/>
          <p:cNvCxnSpPr/>
          <p:nvPr/>
        </p:nvCxnSpPr>
        <p:spPr>
          <a:xfrm>
            <a:off x="7231504" y="2207016"/>
            <a:ext cx="970274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7335080" y="237650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7411674" y="2618024"/>
            <a:ext cx="304967" cy="21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8092695" y="5059700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95" y="5059700"/>
                <a:ext cx="29655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8914257" y="4987114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257" y="4987114"/>
                <a:ext cx="30617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线连接符 77"/>
          <p:cNvCxnSpPr/>
          <p:nvPr/>
        </p:nvCxnSpPr>
        <p:spPr>
          <a:xfrm flipV="1">
            <a:off x="7761546" y="3684124"/>
            <a:ext cx="2120747" cy="87186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/>
          <p:cNvCxnSpPr/>
          <p:nvPr/>
        </p:nvCxnSpPr>
        <p:spPr>
          <a:xfrm flipV="1">
            <a:off x="8052906" y="3670264"/>
            <a:ext cx="1849385" cy="116734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7698495" y="295093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直线连接符 86"/>
          <p:cNvCxnSpPr/>
          <p:nvPr/>
        </p:nvCxnSpPr>
        <p:spPr>
          <a:xfrm flipV="1">
            <a:off x="7798301" y="3176041"/>
            <a:ext cx="304967" cy="21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/>
          <p:nvPr/>
        </p:nvCxnSpPr>
        <p:spPr>
          <a:xfrm>
            <a:off x="8912019" y="2177396"/>
            <a:ext cx="970274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9015595" y="234688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0" name="直线连接符 89"/>
          <p:cNvCxnSpPr/>
          <p:nvPr/>
        </p:nvCxnSpPr>
        <p:spPr>
          <a:xfrm flipV="1">
            <a:off x="9092189" y="2588404"/>
            <a:ext cx="304967" cy="21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9379010" y="292131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连接符 91"/>
          <p:cNvCxnSpPr/>
          <p:nvPr/>
        </p:nvCxnSpPr>
        <p:spPr>
          <a:xfrm flipV="1">
            <a:off x="9478816" y="3146421"/>
            <a:ext cx="304967" cy="21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/>
          <p:cNvCxnSpPr/>
          <p:nvPr/>
        </p:nvCxnSpPr>
        <p:spPr>
          <a:xfrm>
            <a:off x="8184716" y="3668974"/>
            <a:ext cx="705785" cy="1765865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/>
          <p:cNvCxnSpPr/>
          <p:nvPr/>
        </p:nvCxnSpPr>
        <p:spPr>
          <a:xfrm>
            <a:off x="8200020" y="3708976"/>
            <a:ext cx="355196" cy="179814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8412297" y="429961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8539438" y="465450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8663702" y="498978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1" name="直线连接符 110"/>
          <p:cNvCxnSpPr/>
          <p:nvPr/>
        </p:nvCxnSpPr>
        <p:spPr>
          <a:xfrm flipV="1">
            <a:off x="8090112" y="4122477"/>
            <a:ext cx="366855" cy="7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/>
          <p:nvPr/>
        </p:nvCxnSpPr>
        <p:spPr>
          <a:xfrm flipV="1">
            <a:off x="8160154" y="4514387"/>
            <a:ext cx="366855" cy="7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/>
          <p:nvPr/>
        </p:nvCxnSpPr>
        <p:spPr>
          <a:xfrm flipV="1">
            <a:off x="8243255" y="4935588"/>
            <a:ext cx="366855" cy="7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9778888" y="5057433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888" y="5057433"/>
                <a:ext cx="296556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10600450" y="4984847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450" y="4984847"/>
                <a:ext cx="30617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/>
          <p:cNvCxnSpPr/>
          <p:nvPr/>
        </p:nvCxnSpPr>
        <p:spPr>
          <a:xfrm>
            <a:off x="9870909" y="3666707"/>
            <a:ext cx="705785" cy="1765865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>
            <a:off x="9886213" y="3706709"/>
            <a:ext cx="355196" cy="179814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椭圆 118"/>
          <p:cNvSpPr/>
          <p:nvPr/>
        </p:nvSpPr>
        <p:spPr>
          <a:xfrm>
            <a:off x="10098490" y="429734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10225631" y="465223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10349895" y="498751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2" name="直线连接符 121"/>
          <p:cNvCxnSpPr/>
          <p:nvPr/>
        </p:nvCxnSpPr>
        <p:spPr>
          <a:xfrm flipV="1">
            <a:off x="9776305" y="4120210"/>
            <a:ext cx="366855" cy="7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/>
          <p:cNvCxnSpPr/>
          <p:nvPr/>
        </p:nvCxnSpPr>
        <p:spPr>
          <a:xfrm flipV="1">
            <a:off x="9846347" y="4512120"/>
            <a:ext cx="366855" cy="7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/>
          <p:cNvCxnSpPr/>
          <p:nvPr/>
        </p:nvCxnSpPr>
        <p:spPr>
          <a:xfrm flipV="1">
            <a:off x="9929448" y="4933321"/>
            <a:ext cx="366855" cy="7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/>
              <p:cNvSpPr txBox="1"/>
              <p:nvPr/>
            </p:nvSpPr>
            <p:spPr>
              <a:xfrm>
                <a:off x="6716257" y="5834550"/>
                <a:ext cx="45143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的波面与波线不垂直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57" y="5834550"/>
                <a:ext cx="4514377" cy="584775"/>
              </a:xfrm>
              <a:prstGeom prst="rect">
                <a:avLst/>
              </a:prstGeom>
              <a:blipFill rotWithShape="0">
                <a:blip r:embed="rId10"/>
                <a:stretch>
                  <a:fillRect t="-16667" r="-297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26" grpId="0" animBg="1"/>
      <p:bldP spid="25" grpId="0" animBg="1"/>
      <p:bldP spid="24" grpId="0" animBg="1"/>
      <p:bldP spid="23" grpId="0" animBg="1"/>
      <p:bldP spid="3" grpId="0"/>
      <p:bldP spid="7" grpId="0"/>
      <p:bldP spid="13" grpId="0" animBg="1"/>
      <p:bldP spid="16" grpId="0" animBg="1"/>
      <p:bldP spid="19" grpId="0" animBg="1"/>
      <p:bldP spid="21" grpId="0" animBg="1"/>
      <p:bldP spid="29" grpId="0" animBg="1"/>
      <p:bldP spid="30" grpId="0" animBg="1"/>
      <p:bldP spid="35" grpId="0" animBg="1"/>
      <p:bldP spid="36" grpId="0" animBg="1"/>
      <p:bldP spid="39" grpId="0"/>
      <p:bldP spid="40" grpId="0"/>
      <p:bldP spid="44" grpId="0"/>
      <p:bldP spid="45" grpId="0"/>
      <p:bldP spid="46" grpId="0"/>
      <p:bldP spid="53" grpId="0"/>
      <p:bldP spid="55" grpId="0" animBg="1"/>
      <p:bldP spid="76" grpId="0"/>
      <p:bldP spid="77" grpId="0"/>
      <p:bldP spid="83" grpId="0" animBg="1"/>
      <p:bldP spid="89" grpId="0" animBg="1"/>
      <p:bldP spid="91" grpId="0" animBg="1"/>
      <p:bldP spid="108" grpId="0" animBg="1"/>
      <p:bldP spid="109" grpId="0" animBg="1"/>
      <p:bldP spid="110" grpId="0" animBg="1"/>
      <p:bldP spid="115" grpId="0"/>
      <p:bldP spid="116" grpId="0"/>
      <p:bldP spid="119" grpId="0" animBg="1"/>
      <p:bldP spid="120" grpId="0" animBg="1"/>
      <p:bldP spid="121" grpId="0" animBg="1"/>
      <p:bldP spid="1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弦形 36"/>
          <p:cNvSpPr/>
          <p:nvPr/>
        </p:nvSpPr>
        <p:spPr>
          <a:xfrm rot="14500465">
            <a:off x="2848745" y="1809912"/>
            <a:ext cx="1976519" cy="1332000"/>
          </a:xfrm>
          <a:prstGeom prst="chord">
            <a:avLst>
              <a:gd name="adj1" fmla="val 7104727"/>
              <a:gd name="adj2" fmla="val 17834929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弦形 37"/>
          <p:cNvSpPr/>
          <p:nvPr/>
        </p:nvSpPr>
        <p:spPr>
          <a:xfrm rot="16200000">
            <a:off x="3184445" y="1826497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5995" y="320998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光轴与晶体表面斜交，自然光垂直入射</a:t>
            </a:r>
          </a:p>
        </p:txBody>
      </p:sp>
      <p:sp>
        <p:nvSpPr>
          <p:cNvPr id="3" name="弦形 2"/>
          <p:cNvSpPr/>
          <p:nvPr/>
        </p:nvSpPr>
        <p:spPr>
          <a:xfrm rot="14500465">
            <a:off x="1460052" y="1811328"/>
            <a:ext cx="1976519" cy="1332000"/>
          </a:xfrm>
          <a:prstGeom prst="chord">
            <a:avLst>
              <a:gd name="adj1" fmla="val 7104727"/>
              <a:gd name="adj2" fmla="val 17834929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弦形 5"/>
          <p:cNvSpPr/>
          <p:nvPr/>
        </p:nvSpPr>
        <p:spPr>
          <a:xfrm rot="16200000">
            <a:off x="1795752" y="1827913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1069144" y="2475913"/>
            <a:ext cx="405149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563772" y="2659506"/>
            <a:ext cx="931705" cy="570984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5359" y="31205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2433711" y="998805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368652" y="118288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2260557" y="1491759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368652" y="169674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2260557" y="2005622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3840397" y="998805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775338" y="118288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3667243" y="1491759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3775338" y="169674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连接符 18"/>
          <p:cNvCxnSpPr/>
          <p:nvPr/>
        </p:nvCxnSpPr>
        <p:spPr>
          <a:xfrm>
            <a:off x="3667243" y="2005622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2435804" y="2446214"/>
            <a:ext cx="458817" cy="139334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2428079" y="2476006"/>
            <a:ext cx="0" cy="136496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943474" y="3625747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74" y="3625747"/>
                <a:ext cx="29655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050701" y="3609899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01" y="3609899"/>
                <a:ext cx="3061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连接符 33"/>
          <p:cNvCxnSpPr/>
          <p:nvPr/>
        </p:nvCxnSpPr>
        <p:spPr>
          <a:xfrm>
            <a:off x="1890546" y="3122683"/>
            <a:ext cx="2592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2027848" y="3410051"/>
            <a:ext cx="25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366304" y="271391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366304" y="322778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连接符 45"/>
          <p:cNvCxnSpPr/>
          <p:nvPr/>
        </p:nvCxnSpPr>
        <p:spPr>
          <a:xfrm flipV="1">
            <a:off x="2440633" y="2888319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2602745" y="3446976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>
            <a:off x="3838794" y="2441197"/>
            <a:ext cx="458817" cy="139334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>
            <a:off x="3831069" y="2470989"/>
            <a:ext cx="0" cy="136496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3769294" y="270890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769294" y="322276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3843623" y="2883302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/>
          <p:nvPr/>
        </p:nvCxnSpPr>
        <p:spPr>
          <a:xfrm flipV="1">
            <a:off x="4005735" y="3441959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数据 57"/>
          <p:cNvSpPr/>
          <p:nvPr/>
        </p:nvSpPr>
        <p:spPr>
          <a:xfrm rot="16200000" flipH="1">
            <a:off x="7960555" y="1182120"/>
            <a:ext cx="2391509" cy="1209821"/>
          </a:xfrm>
          <a:prstGeom prst="flowChartInputOutpu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/>
          <p:cNvCxnSpPr/>
          <p:nvPr/>
        </p:nvCxnSpPr>
        <p:spPr>
          <a:xfrm>
            <a:off x="7116491" y="1927711"/>
            <a:ext cx="1440000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>
            <a:off x="8579535" y="1927711"/>
            <a:ext cx="225083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 flipV="1">
            <a:off x="8556491" y="1252455"/>
            <a:ext cx="1232865" cy="67525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 flipV="1">
            <a:off x="9770195" y="1280591"/>
            <a:ext cx="1044000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8953289" y="185725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404110" y="185064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10885504" y="1008875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504" y="1008875"/>
                <a:ext cx="29655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10910895" y="1655994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895" y="1655994"/>
                <a:ext cx="30617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椭圆 68"/>
          <p:cNvSpPr/>
          <p:nvPr/>
        </p:nvSpPr>
        <p:spPr>
          <a:xfrm>
            <a:off x="9837208" y="186897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288029" y="186236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248754" y="185490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7812117" y="186236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3" name="直线连接符 72"/>
          <p:cNvCxnSpPr/>
          <p:nvPr/>
        </p:nvCxnSpPr>
        <p:spPr>
          <a:xfrm>
            <a:off x="7591773" y="1744224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>
            <a:off x="8185925" y="1744223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/>
          <p:cNvCxnSpPr/>
          <p:nvPr/>
        </p:nvCxnSpPr>
        <p:spPr>
          <a:xfrm>
            <a:off x="9957998" y="1111174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10355202" y="1111173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/>
          <p:nvPr/>
        </p:nvCxnSpPr>
        <p:spPr>
          <a:xfrm>
            <a:off x="9286401" y="1322084"/>
            <a:ext cx="180708" cy="3147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>
            <a:off x="8951119" y="1487426"/>
            <a:ext cx="180708" cy="3147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9896406" y="21523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方正书宋简体" charset="0"/>
              </a:rPr>
              <a:t>方解石</a:t>
            </a:r>
            <a:endParaRPr lang="zh-CN" altLang="en-US" sz="2800" b="1" dirty="0">
              <a:latin typeface="方正书宋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5342023" y="2262517"/>
                <a:ext cx="246253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的波面与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波线不垂直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023" y="2262517"/>
                <a:ext cx="2462534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6188" t="-9040" r="-5941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/>
          <p:cNvSpPr txBox="1"/>
          <p:nvPr/>
        </p:nvSpPr>
        <p:spPr>
          <a:xfrm>
            <a:off x="457432" y="4045827"/>
            <a:ext cx="6135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3).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光轴平行于晶体表面，且垂直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于入射面，自然光斜入射</a:t>
            </a:r>
          </a:p>
        </p:txBody>
      </p:sp>
      <p:sp>
        <p:nvSpPr>
          <p:cNvPr id="84" name="弦形 83"/>
          <p:cNvSpPr/>
          <p:nvPr/>
        </p:nvSpPr>
        <p:spPr>
          <a:xfrm rot="16200000">
            <a:off x="7649551" y="3862888"/>
            <a:ext cx="1728000" cy="1728000"/>
          </a:xfrm>
          <a:prstGeom prst="chord">
            <a:avLst>
              <a:gd name="adj1" fmla="val 5443894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弦形 84"/>
          <p:cNvSpPr/>
          <p:nvPr/>
        </p:nvSpPr>
        <p:spPr>
          <a:xfrm rot="16200000">
            <a:off x="7864939" y="4082018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6" name="直线连接符 85"/>
          <p:cNvCxnSpPr/>
          <p:nvPr/>
        </p:nvCxnSpPr>
        <p:spPr>
          <a:xfrm>
            <a:off x="6927759" y="4720843"/>
            <a:ext cx="405149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726805" y="51116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89" name="直线箭头连接符 88"/>
          <p:cNvCxnSpPr/>
          <p:nvPr/>
        </p:nvCxnSpPr>
        <p:spPr>
          <a:xfrm>
            <a:off x="7432354" y="3397672"/>
            <a:ext cx="1127966" cy="1337239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7555748" y="356876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1" name="直线连接符 90"/>
          <p:cNvCxnSpPr/>
          <p:nvPr/>
        </p:nvCxnSpPr>
        <p:spPr>
          <a:xfrm flipV="1">
            <a:off x="7685528" y="3759741"/>
            <a:ext cx="253178" cy="235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9478631" y="5986552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631" y="5986552"/>
                <a:ext cx="296556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8754622" y="6212147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22" y="6212147"/>
                <a:ext cx="30617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椭圆 95"/>
          <p:cNvSpPr/>
          <p:nvPr/>
        </p:nvSpPr>
        <p:spPr>
          <a:xfrm>
            <a:off x="7995449" y="407069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3" name="直线箭头连接符 102"/>
          <p:cNvCxnSpPr/>
          <p:nvPr/>
        </p:nvCxnSpPr>
        <p:spPr>
          <a:xfrm>
            <a:off x="8543258" y="4719761"/>
            <a:ext cx="639814" cy="171824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/>
          <p:nvPr/>
        </p:nvCxnSpPr>
        <p:spPr>
          <a:xfrm>
            <a:off x="8545335" y="4710000"/>
            <a:ext cx="905396" cy="161593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>
            <a:off x="7112157" y="489970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2" name="直线连接符 121"/>
          <p:cNvCxnSpPr/>
          <p:nvPr/>
        </p:nvCxnSpPr>
        <p:spPr>
          <a:xfrm flipV="1">
            <a:off x="8080036" y="4755037"/>
            <a:ext cx="2120747" cy="87186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/>
          <p:cNvCxnSpPr/>
          <p:nvPr/>
        </p:nvCxnSpPr>
        <p:spPr>
          <a:xfrm flipV="1">
            <a:off x="8309326" y="4741179"/>
            <a:ext cx="1911455" cy="111987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8857152" y="530426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9095602" y="573069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/>
          <p:cNvCxnSpPr/>
          <p:nvPr/>
        </p:nvCxnSpPr>
        <p:spPr>
          <a:xfrm flipV="1">
            <a:off x="8549625" y="5106232"/>
            <a:ext cx="344213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/>
              <p:cNvSpPr txBox="1"/>
              <p:nvPr/>
            </p:nvSpPr>
            <p:spPr>
              <a:xfrm>
                <a:off x="11161979" y="5996313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4" name="文本框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979" y="5996313"/>
                <a:ext cx="29655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/>
              <p:cNvSpPr txBox="1"/>
              <p:nvPr/>
            </p:nvSpPr>
            <p:spPr>
              <a:xfrm>
                <a:off x="10437970" y="6221908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5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970" y="6221908"/>
                <a:ext cx="306174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线箭头连接符 135"/>
          <p:cNvCxnSpPr/>
          <p:nvPr/>
        </p:nvCxnSpPr>
        <p:spPr>
          <a:xfrm>
            <a:off x="10226606" y="4729522"/>
            <a:ext cx="639814" cy="171824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/>
          <p:cNvCxnSpPr/>
          <p:nvPr/>
        </p:nvCxnSpPr>
        <p:spPr>
          <a:xfrm>
            <a:off x="10228683" y="4719761"/>
            <a:ext cx="905396" cy="161593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/>
          <p:cNvCxnSpPr/>
          <p:nvPr/>
        </p:nvCxnSpPr>
        <p:spPr>
          <a:xfrm flipV="1">
            <a:off x="8133348" y="4249769"/>
            <a:ext cx="253178" cy="235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/>
          <p:cNvCxnSpPr/>
          <p:nvPr/>
        </p:nvCxnSpPr>
        <p:spPr>
          <a:xfrm>
            <a:off x="9116498" y="3398796"/>
            <a:ext cx="1127966" cy="1337239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椭圆 146"/>
          <p:cNvSpPr/>
          <p:nvPr/>
        </p:nvSpPr>
        <p:spPr>
          <a:xfrm>
            <a:off x="9239892" y="356989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8" name="直线连接符 147"/>
          <p:cNvCxnSpPr/>
          <p:nvPr/>
        </p:nvCxnSpPr>
        <p:spPr>
          <a:xfrm flipV="1">
            <a:off x="9369672" y="3760865"/>
            <a:ext cx="253178" cy="235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>
            <a:off x="9679593" y="407181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0" name="直线连接符 149"/>
          <p:cNvCxnSpPr/>
          <p:nvPr/>
        </p:nvCxnSpPr>
        <p:spPr>
          <a:xfrm flipV="1">
            <a:off x="9817492" y="4250893"/>
            <a:ext cx="253178" cy="235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/>
              <p:cNvSpPr txBox="1"/>
              <p:nvPr/>
            </p:nvSpPr>
            <p:spPr>
              <a:xfrm>
                <a:off x="468152" y="5185092"/>
                <a:ext cx="598272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的波面都是圆形，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折射定律对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也成立。</a:t>
                </a:r>
              </a:p>
            </p:txBody>
          </p:sp>
        </mc:Choice>
        <mc:Fallback xmlns=""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52" y="5185092"/>
                <a:ext cx="5982728" cy="1077218"/>
              </a:xfrm>
              <a:prstGeom prst="rect">
                <a:avLst/>
              </a:prstGeom>
              <a:blipFill rotWithShape="0">
                <a:blip r:embed="rId12"/>
                <a:stretch>
                  <a:fillRect l="-2650" t="-9091" r="-2039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线连接符 94"/>
          <p:cNvCxnSpPr/>
          <p:nvPr/>
        </p:nvCxnSpPr>
        <p:spPr>
          <a:xfrm flipV="1">
            <a:off x="8715997" y="5603194"/>
            <a:ext cx="344213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/>
          <p:cNvCxnSpPr/>
          <p:nvPr/>
        </p:nvCxnSpPr>
        <p:spPr>
          <a:xfrm flipV="1">
            <a:off x="8867596" y="5996313"/>
            <a:ext cx="344213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10523628" y="528188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762078" y="570831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 flipV="1">
            <a:off x="10216101" y="5083858"/>
            <a:ext cx="344213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/>
          <p:cNvCxnSpPr/>
          <p:nvPr/>
        </p:nvCxnSpPr>
        <p:spPr>
          <a:xfrm flipV="1">
            <a:off x="10382473" y="5580820"/>
            <a:ext cx="344213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/>
          <p:nvPr/>
        </p:nvCxnSpPr>
        <p:spPr>
          <a:xfrm flipV="1">
            <a:off x="10534072" y="5973939"/>
            <a:ext cx="344213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" grpId="0"/>
      <p:bldP spid="3" grpId="0" animBg="1"/>
      <p:bldP spid="6" grpId="0" animBg="1"/>
      <p:bldP spid="9" grpId="0"/>
      <p:bldP spid="11" grpId="0" animBg="1"/>
      <p:bldP spid="13" grpId="0" animBg="1"/>
      <p:bldP spid="16" grpId="0" animBg="1"/>
      <p:bldP spid="18" grpId="0" animBg="1"/>
      <p:bldP spid="32" grpId="0"/>
      <p:bldP spid="33" grpId="0"/>
      <p:bldP spid="43" grpId="0" animBg="1"/>
      <p:bldP spid="44" grpId="0" animBg="1"/>
      <p:bldP spid="54" grpId="0" animBg="1"/>
      <p:bldP spid="55" grpId="0" animBg="1"/>
      <p:bldP spid="58" grpId="0" animBg="1"/>
      <p:bldP spid="65" grpId="0" animBg="1"/>
      <p:bldP spid="66" grpId="0" animBg="1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81" grpId="0"/>
      <p:bldP spid="82" grpId="0"/>
      <p:bldP spid="83" grpId="0"/>
      <p:bldP spid="84" grpId="0" animBg="1"/>
      <p:bldP spid="85" grpId="0" animBg="1"/>
      <p:bldP spid="88" grpId="0"/>
      <p:bldP spid="90" grpId="0" animBg="1"/>
      <p:bldP spid="92" grpId="0"/>
      <p:bldP spid="93" grpId="0"/>
      <p:bldP spid="96" grpId="0" animBg="1"/>
      <p:bldP spid="121" grpId="0" animBg="1"/>
      <p:bldP spid="130" grpId="0" animBg="1"/>
      <p:bldP spid="131" grpId="0" animBg="1"/>
      <p:bldP spid="134" grpId="0"/>
      <p:bldP spid="135" grpId="0"/>
      <p:bldP spid="147" grpId="0" animBg="1"/>
      <p:bldP spid="149" grpId="0" animBg="1"/>
      <p:bldP spid="154" grpId="0"/>
      <p:bldP spid="98" grpId="0" animBg="1"/>
      <p:bldP spid="9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四 利用双折射现象获得线偏振光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5" y="855569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格兰</a:t>
            </a:r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汤普森棱镜</a:t>
            </a:r>
          </a:p>
        </p:txBody>
      </p:sp>
      <p:sp>
        <p:nvSpPr>
          <p:cNvPr id="4" name="直角三角形 3"/>
          <p:cNvSpPr/>
          <p:nvPr/>
        </p:nvSpPr>
        <p:spPr>
          <a:xfrm flipV="1">
            <a:off x="2420970" y="1729634"/>
            <a:ext cx="4571999" cy="1997612"/>
          </a:xfrm>
          <a:prstGeom prst="rt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2544932" y="1926642"/>
            <a:ext cx="4572000" cy="1998000"/>
          </a:xfrm>
          <a:prstGeom prst="rt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 rot="20141922">
            <a:off x="2320951" y="2748908"/>
            <a:ext cx="4896000" cy="180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0" lon="0" rev="2154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43024" y="20786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886172" y="188070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11074" y="30924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562183" y="362343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40620" y="17352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方正书宋简体" charset="0"/>
              </a:rPr>
              <a:t>方解石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78875" y="339162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方正书宋简体" charset="0"/>
              </a:rPr>
              <a:t>方解石</a:t>
            </a:r>
            <a:endParaRPr lang="zh-CN" altLang="en-US" sz="2800" b="1" dirty="0">
              <a:latin typeface="方正书宋简体" charset="0"/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>
            <a:off x="1277049" y="2865467"/>
            <a:ext cx="3105701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592194" y="280672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55557" y="280011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1935213" y="2681980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2529365" y="2681979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786295" y="280153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377794" y="279492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3157450" y="2676787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3751602" y="2676786"/>
            <a:ext cx="416" cy="338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4157664" y="2400972"/>
            <a:ext cx="360000" cy="792093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135164" y="1665032"/>
                <a:ext cx="213212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方正书宋简体" charset="0"/>
                  </a:rPr>
                  <a:t>    </a:t>
                </a:r>
                <a:r>
                  <a:rPr lang="zh-CN" altLang="en-US" sz="2800" b="1" dirty="0">
                    <a:latin typeface="方正书宋简体" charset="0"/>
                  </a:rPr>
                  <a:t>胶合剂</a:t>
                </a:r>
                <a:endParaRPr lang="en-US" altLang="zh-CN" sz="2800" b="1" dirty="0">
                  <a:latin typeface="方正书宋简体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 charset="0"/>
                        </a:rPr>
                        <m:t>𝒏</m:t>
                      </m:r>
                      <m:r>
                        <a:rPr lang="en-US" altLang="zh-CN" sz="2800" b="1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charset="0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charset="0"/>
                        </a:rPr>
                        <m:t>𝟓𝟓</m:t>
                      </m:r>
                      <m:r>
                        <a:rPr lang="en-US" altLang="zh-CN" sz="28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方正书宋简体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64" y="1665032"/>
                <a:ext cx="2132122" cy="954107"/>
              </a:xfrm>
              <a:prstGeom prst="rect">
                <a:avLst/>
              </a:prstGeom>
              <a:blipFill rotWithShape="0">
                <a:blip r:embed="rId2"/>
                <a:stretch>
                  <a:fillRect t="-6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/>
          <p:cNvCxnSpPr/>
          <p:nvPr/>
        </p:nvCxnSpPr>
        <p:spPr>
          <a:xfrm flipH="1">
            <a:off x="6590319" y="2024708"/>
            <a:ext cx="809093" cy="140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形状 30"/>
          <p:cNvSpPr/>
          <p:nvPr/>
        </p:nvSpPr>
        <p:spPr>
          <a:xfrm>
            <a:off x="4023360" y="2588451"/>
            <a:ext cx="225083" cy="267286"/>
          </a:xfrm>
          <a:custGeom>
            <a:avLst/>
            <a:gdLst>
              <a:gd name="connsiteX0" fmla="*/ 0 w 225083"/>
              <a:gd name="connsiteY0" fmla="*/ 267286 h 267286"/>
              <a:gd name="connsiteX1" fmla="*/ 70339 w 225083"/>
              <a:gd name="connsiteY1" fmla="*/ 84406 h 267286"/>
              <a:gd name="connsiteX2" fmla="*/ 225083 w 225083"/>
              <a:gd name="connsiteY2" fmla="*/ 0 h 267286"/>
              <a:gd name="connsiteX3" fmla="*/ 225083 w 225083"/>
              <a:gd name="connsiteY3" fmla="*/ 0 h 26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" h="267286">
                <a:moveTo>
                  <a:pt x="0" y="267286"/>
                </a:moveTo>
                <a:cubicBezTo>
                  <a:pt x="16412" y="198120"/>
                  <a:pt x="32825" y="128954"/>
                  <a:pt x="70339" y="84406"/>
                </a:cubicBezTo>
                <a:cubicBezTo>
                  <a:pt x="107853" y="39858"/>
                  <a:pt x="225083" y="0"/>
                  <a:pt x="225083" y="0"/>
                </a:cubicBezTo>
                <a:lnTo>
                  <a:pt x="225083" y="0"/>
                </a:lnTo>
              </a:path>
            </a:pathLst>
          </a:cu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860213" y="2801534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213" y="2801534"/>
                <a:ext cx="29655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427211" y="1716763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11" y="1716763"/>
                <a:ext cx="3061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858104" y="2313962"/>
                <a:ext cx="232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C00CC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04" y="2313962"/>
                <a:ext cx="23243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/>
          <p:cNvCxnSpPr/>
          <p:nvPr/>
        </p:nvCxnSpPr>
        <p:spPr>
          <a:xfrm flipV="1">
            <a:off x="4358765" y="1777166"/>
            <a:ext cx="1099500" cy="1085952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4494030" y="2464496"/>
            <a:ext cx="245736" cy="241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4730411" y="2239806"/>
            <a:ext cx="245736" cy="241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4968464" y="2024708"/>
            <a:ext cx="245736" cy="241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>
            <a:off x="3984716" y="1652034"/>
            <a:ext cx="2520000" cy="0"/>
          </a:xfrm>
          <a:prstGeom prst="line">
            <a:avLst/>
          </a:prstGeom>
          <a:ln w="635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30411" y="106757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方正书宋简体" charset="0"/>
              </a:rPr>
              <a:t>吸收涂层</a:t>
            </a:r>
          </a:p>
        </p:txBody>
      </p:sp>
      <p:cxnSp>
        <p:nvCxnSpPr>
          <p:cNvPr id="44" name="直线箭头连接符 43"/>
          <p:cNvCxnSpPr/>
          <p:nvPr/>
        </p:nvCxnSpPr>
        <p:spPr>
          <a:xfrm>
            <a:off x="4739766" y="2980803"/>
            <a:ext cx="3105701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5078638" y="293099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642001" y="292438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216467" y="292579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807966" y="291919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341845" y="292203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455995" y="4043556"/>
                <a:ext cx="9447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光轴的取向使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的折射率恰好对应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5" y="4043556"/>
                <a:ext cx="9447266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677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207119" y="4671025"/>
                <a:ext cx="39856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1.4864</m:t>
                          </m:r>
                        </m:e>
                      </m:d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(1.55)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119" y="4671025"/>
                <a:ext cx="398564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706955" y="4671024"/>
                <a:ext cx="39976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1.6584</m:t>
                          </m:r>
                        </m:e>
                      </m:d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&gt;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(1.55)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955" y="4671024"/>
                <a:ext cx="3997633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849891" y="5320893"/>
                <a:ext cx="6987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从光密介质射向光疏介质，全反射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91" y="5320893"/>
                <a:ext cx="6987810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156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831717" y="5928329"/>
                <a:ext cx="67714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从光疏介质射向光密介质，透射</a:t>
                </a: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17" y="5928329"/>
                <a:ext cx="6771405" cy="584775"/>
              </a:xfrm>
              <a:prstGeom prst="rect">
                <a:avLst/>
              </a:prstGeom>
              <a:blipFill rotWithShape="0">
                <a:blip r:embed="rId10"/>
                <a:stretch>
                  <a:fillRect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utoShape 2"/>
          <p:cNvSpPr>
            <a:spLocks/>
          </p:cNvSpPr>
          <p:nvPr/>
        </p:nvSpPr>
        <p:spPr bwMode="auto">
          <a:xfrm>
            <a:off x="615393" y="5495738"/>
            <a:ext cx="180000" cy="90000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7843602" y="5434405"/>
                <a:ext cx="3334759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mr-IN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70</m:t>
                          </m:r>
                        </m:e>
                        <m:sup>
                          <m:r>
                            <a:rPr kumimoji="1" lang="it-IT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602" y="5434405"/>
                <a:ext cx="3334759" cy="9266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4" grpId="0" animBg="1"/>
      <p:bldP spid="15" grpId="0" animBg="1"/>
      <p:bldP spid="19" grpId="0" animBg="1"/>
      <p:bldP spid="20" grpId="0" animBg="1"/>
      <p:bldP spid="25" grpId="0"/>
      <p:bldP spid="31" grpId="0" animBg="1"/>
      <p:bldP spid="32" grpId="0"/>
      <p:bldP spid="33" grpId="0"/>
      <p:bldP spid="34" grpId="0"/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804" y="264990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五 波晶片</a:t>
            </a:r>
          </a:p>
        </p:txBody>
      </p:sp>
      <p:sp>
        <p:nvSpPr>
          <p:cNvPr id="4" name="弦形 3"/>
          <p:cNvSpPr/>
          <p:nvPr/>
        </p:nvSpPr>
        <p:spPr>
          <a:xfrm rot="16200000">
            <a:off x="7869222" y="1123919"/>
            <a:ext cx="1976519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弦形 4"/>
          <p:cNvSpPr/>
          <p:nvPr/>
        </p:nvSpPr>
        <p:spPr>
          <a:xfrm rot="16200000">
            <a:off x="9249017" y="1110150"/>
            <a:ext cx="1976519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弦形 5"/>
          <p:cNvSpPr/>
          <p:nvPr/>
        </p:nvSpPr>
        <p:spPr>
          <a:xfrm rot="16200000">
            <a:off x="9581827" y="1110152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弦形 6"/>
          <p:cNvSpPr/>
          <p:nvPr/>
        </p:nvSpPr>
        <p:spPr>
          <a:xfrm rot="16200000">
            <a:off x="8206699" y="1113963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7466023" y="1761963"/>
            <a:ext cx="405149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209423" y="2156531"/>
            <a:ext cx="1078002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229779" y="22191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8830590" y="284855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765531" y="46893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/>
        </p:nvCxnSpPr>
        <p:spPr>
          <a:xfrm>
            <a:off x="8657436" y="777809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765531" y="98279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/>
          <p:cNvCxnSpPr/>
          <p:nvPr/>
        </p:nvCxnSpPr>
        <p:spPr>
          <a:xfrm>
            <a:off x="8657436" y="1291672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10237276" y="284855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0172217" y="46893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/>
          <p:cNvCxnSpPr/>
          <p:nvPr/>
        </p:nvCxnSpPr>
        <p:spPr>
          <a:xfrm>
            <a:off x="10064122" y="777809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0172217" y="98279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>
            <a:off x="10064122" y="1291672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749120" y="1761963"/>
            <a:ext cx="0" cy="1477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8905598" y="1776031"/>
            <a:ext cx="0" cy="147710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48513" y="207030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848513" y="258417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/>
          <p:cNvCxnSpPr/>
          <p:nvPr/>
        </p:nvCxnSpPr>
        <p:spPr>
          <a:xfrm>
            <a:off x="8555960" y="2313088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8555960" y="2826951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10169183" y="1761963"/>
            <a:ext cx="0" cy="1477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10325661" y="1776031"/>
            <a:ext cx="0" cy="147710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0268576" y="207030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268576" y="258417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/>
          <p:cNvCxnSpPr/>
          <p:nvPr/>
        </p:nvCxnSpPr>
        <p:spPr>
          <a:xfrm>
            <a:off x="9976023" y="2313088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9976023" y="2826951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338333" y="2831136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333" y="2831136"/>
                <a:ext cx="296556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992893" y="2812291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93" y="2812291"/>
                <a:ext cx="30617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连接符 34"/>
          <p:cNvCxnSpPr/>
          <p:nvPr/>
        </p:nvCxnSpPr>
        <p:spPr>
          <a:xfrm>
            <a:off x="8316991" y="2424706"/>
            <a:ext cx="2592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8302226" y="2759396"/>
            <a:ext cx="25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39061" y="849765"/>
                <a:ext cx="68034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传播方向相同，但速度不同</a:t>
                </a: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1" y="849765"/>
                <a:ext cx="6803466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6667" r="-170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/>
          <p:cNvCxnSpPr/>
          <p:nvPr/>
        </p:nvCxnSpPr>
        <p:spPr>
          <a:xfrm>
            <a:off x="7468377" y="3253139"/>
            <a:ext cx="405149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11296186" y="1786909"/>
            <a:ext cx="0" cy="14400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1143914" y="2300451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914" y="2300451"/>
                <a:ext cx="33021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093954" y="1434540"/>
                <a:ext cx="14936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954" y="1434540"/>
                <a:ext cx="149367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35652" y="1975828"/>
                <a:ext cx="41424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通过厚度为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的晶片：</a:t>
                </a: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52" y="1975828"/>
                <a:ext cx="4142481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3676" t="-16667" r="-323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90526" y="3465809"/>
                <a:ext cx="30469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6" y="3465809"/>
                <a:ext cx="3046924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1260303" y="25440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光程差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011589" y="25619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相位差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490312" y="3192624"/>
                <a:ext cx="3665041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12" y="3192624"/>
                <a:ext cx="3665041" cy="9219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右箭头 46"/>
          <p:cNvSpPr/>
          <p:nvPr/>
        </p:nvSpPr>
        <p:spPr>
          <a:xfrm>
            <a:off x="3642610" y="3593656"/>
            <a:ext cx="667822" cy="258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AutoShape 2"/>
          <p:cNvSpPr>
            <a:spLocks/>
          </p:cNvSpPr>
          <p:nvPr/>
        </p:nvSpPr>
        <p:spPr bwMode="auto">
          <a:xfrm>
            <a:off x="675354" y="4683575"/>
            <a:ext cx="194076" cy="153228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138278" y="4460129"/>
                <a:ext cx="1430327" cy="836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278" y="4460129"/>
                <a:ext cx="1430327" cy="8368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2984339" y="4382668"/>
                <a:ext cx="1346522" cy="931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39" y="4382668"/>
                <a:ext cx="1346522" cy="9317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4788961" y="457969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四分之一波片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138278" y="5704953"/>
                <a:ext cx="14303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278" y="5704953"/>
                <a:ext cx="1430327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2984339" y="5432622"/>
                <a:ext cx="1346522" cy="931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39" y="5432622"/>
                <a:ext cx="1346522" cy="93179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5208682" y="56296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半波片</a:t>
            </a:r>
          </a:p>
        </p:txBody>
      </p:sp>
    </p:spTree>
    <p:extLst>
      <p:ext uri="{BB962C8B-B14F-4D97-AF65-F5344CB8AC3E}">
        <p14:creationId xmlns:p14="http://schemas.microsoft.com/office/powerpoint/2010/main" val="6455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2" grpId="0" animBg="1"/>
      <p:bldP spid="14" grpId="0" animBg="1"/>
      <p:bldP spid="17" grpId="0" animBg="1"/>
      <p:bldP spid="19" grpId="0" animBg="1"/>
      <p:bldP spid="23" grpId="0" animBg="1"/>
      <p:bldP spid="24" grpId="0" animBg="1"/>
      <p:bldP spid="29" grpId="0" animBg="1"/>
      <p:bldP spid="30" grpId="0" animBg="1"/>
      <p:bldP spid="33" grpId="0"/>
      <p:bldP spid="34" grpId="0"/>
      <p:bldP spid="37" grpId="0"/>
      <p:bldP spid="40" grpId="0" animBg="1"/>
      <p:bldP spid="42" grpId="0"/>
      <p:bldP spid="43" grpId="0"/>
      <p:bldP spid="44" grpId="0"/>
      <p:bldP spid="45" grpId="0"/>
      <p:bldP spid="46" grpId="0"/>
      <p:bldP spid="47" grpId="0" animBg="1"/>
      <p:bldP spid="48" grpId="0" animBg="1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804" y="264990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五 圆偏振光和椭圆偏振光的获得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803" y="84976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线偏振光垂直入射到波晶片上</a:t>
            </a:r>
          </a:p>
        </p:txBody>
      </p:sp>
      <p:sp>
        <p:nvSpPr>
          <p:cNvPr id="4" name="弦形 3"/>
          <p:cNvSpPr/>
          <p:nvPr/>
        </p:nvSpPr>
        <p:spPr>
          <a:xfrm rot="16200000">
            <a:off x="7224648" y="1519736"/>
            <a:ext cx="1976519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弦形 6"/>
          <p:cNvSpPr/>
          <p:nvPr/>
        </p:nvSpPr>
        <p:spPr>
          <a:xfrm rot="16200000">
            <a:off x="7562125" y="1509780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7016319" y="2157780"/>
            <a:ext cx="236752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6564849" y="2552348"/>
            <a:ext cx="1078002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480275" y="2614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8186016" y="680672"/>
            <a:ext cx="0" cy="1477108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104546" y="2172770"/>
            <a:ext cx="0" cy="1477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8261024" y="2186838"/>
            <a:ext cx="0" cy="147710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203939" y="246612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03939" y="297998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/>
          <p:cNvCxnSpPr/>
          <p:nvPr/>
        </p:nvCxnSpPr>
        <p:spPr>
          <a:xfrm>
            <a:off x="7911386" y="2708905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7911386" y="3222768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693759" y="3226953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59" y="3226953"/>
                <a:ext cx="296556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348319" y="3208108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19" y="3208108"/>
                <a:ext cx="30617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/>
          <p:cNvCxnSpPr/>
          <p:nvPr/>
        </p:nvCxnSpPr>
        <p:spPr>
          <a:xfrm>
            <a:off x="9159456" y="2193966"/>
            <a:ext cx="0" cy="14400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007184" y="2707508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184" y="2707508"/>
                <a:ext cx="33021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/>
          <p:cNvCxnSpPr/>
          <p:nvPr/>
        </p:nvCxnSpPr>
        <p:spPr>
          <a:xfrm>
            <a:off x="7020176" y="3693926"/>
            <a:ext cx="236752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360380" y="4927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cxnSp>
        <p:nvCxnSpPr>
          <p:cNvPr id="43" name="直线连接符 42"/>
          <p:cNvCxnSpPr/>
          <p:nvPr/>
        </p:nvCxnSpPr>
        <p:spPr>
          <a:xfrm flipV="1">
            <a:off x="8001642" y="1738848"/>
            <a:ext cx="346677" cy="192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8001642" y="1427526"/>
            <a:ext cx="346677" cy="192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V="1">
            <a:off x="8006352" y="1112087"/>
            <a:ext cx="346677" cy="192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V="1">
            <a:off x="8006352" y="800765"/>
            <a:ext cx="346677" cy="192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9653666" y="2466124"/>
            <a:ext cx="2128603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 flipV="1">
            <a:off x="9921377" y="1723858"/>
            <a:ext cx="1321249" cy="13041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形状 51"/>
          <p:cNvSpPr/>
          <p:nvPr/>
        </p:nvSpPr>
        <p:spPr>
          <a:xfrm>
            <a:off x="10732960" y="2263513"/>
            <a:ext cx="80503" cy="239843"/>
          </a:xfrm>
          <a:custGeom>
            <a:avLst/>
            <a:gdLst>
              <a:gd name="connsiteX0" fmla="*/ 0 w 80503"/>
              <a:gd name="connsiteY0" fmla="*/ 0 h 239843"/>
              <a:gd name="connsiteX1" fmla="*/ 74951 w 80503"/>
              <a:gd name="connsiteY1" fmla="*/ 119921 h 239843"/>
              <a:gd name="connsiteX2" fmla="*/ 74951 w 80503"/>
              <a:gd name="connsiteY2" fmla="*/ 239843 h 239843"/>
              <a:gd name="connsiteX3" fmla="*/ 74951 w 80503"/>
              <a:gd name="connsiteY3" fmla="*/ 239843 h 239843"/>
              <a:gd name="connsiteX4" fmla="*/ 74951 w 80503"/>
              <a:gd name="connsiteY4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03" h="239843">
                <a:moveTo>
                  <a:pt x="0" y="0"/>
                </a:moveTo>
                <a:cubicBezTo>
                  <a:pt x="31229" y="39973"/>
                  <a:pt x="62459" y="79947"/>
                  <a:pt x="74951" y="119921"/>
                </a:cubicBezTo>
                <a:cubicBezTo>
                  <a:pt x="87443" y="159895"/>
                  <a:pt x="74951" y="239843"/>
                  <a:pt x="74951" y="239843"/>
                </a:cubicBezTo>
                <a:lnTo>
                  <a:pt x="74951" y="239843"/>
                </a:lnTo>
                <a:lnTo>
                  <a:pt x="74951" y="239843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0845045" y="2071578"/>
                <a:ext cx="2917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5045" y="2071578"/>
                <a:ext cx="29174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0813463" y="1473859"/>
                <a:ext cx="28693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463" y="1473859"/>
                <a:ext cx="286938" cy="4140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18641" y="1455461"/>
                <a:ext cx="23249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" y="1455461"/>
                <a:ext cx="2324932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3391390" y="1455477"/>
                <a:ext cx="22688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390" y="1455477"/>
                <a:ext cx="2268826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446295" y="1972856"/>
                <a:ext cx="55723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的相位差可由波晶片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的厚度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来控制。</a:t>
                </a: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5" y="1972856"/>
                <a:ext cx="5572359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2735" t="-9091" r="-2298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475809" y="3057878"/>
                <a:ext cx="3665041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809" y="3057878"/>
                <a:ext cx="3665041" cy="9219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utoShape 2"/>
          <p:cNvSpPr>
            <a:spLocks/>
          </p:cNvSpPr>
          <p:nvPr/>
        </p:nvSpPr>
        <p:spPr bwMode="auto">
          <a:xfrm>
            <a:off x="631663" y="4293830"/>
            <a:ext cx="254036" cy="2174425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911228" y="4173165"/>
                <a:ext cx="1962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8" y="4173165"/>
                <a:ext cx="1962525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91876" y="4903881"/>
                <a:ext cx="3326615" cy="836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6" y="4903881"/>
                <a:ext cx="3326615" cy="8368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4363542" y="40435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880981" y="46292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圆偏振光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880980" y="53010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椭圆偏振光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4384136" y="4721627"/>
                <a:ext cx="14912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36" y="4721627"/>
                <a:ext cx="1491242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4381946" y="5373712"/>
                <a:ext cx="14912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46" y="5373712"/>
                <a:ext cx="1491242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/>
          <p:cNvSpPr txBox="1"/>
          <p:nvPr/>
        </p:nvSpPr>
        <p:spPr>
          <a:xfrm>
            <a:off x="4354145" y="592775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椭圆偏振光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75000" y="59659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其它情况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654493" y="3995003"/>
            <a:ext cx="30572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思考：如何区分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自然光和圆偏振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光，或者部分偏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振光和椭圆偏振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光？</a:t>
            </a:r>
          </a:p>
        </p:txBody>
      </p:sp>
    </p:spTree>
    <p:extLst>
      <p:ext uri="{BB962C8B-B14F-4D97-AF65-F5344CB8AC3E}">
        <p14:creationId xmlns:p14="http://schemas.microsoft.com/office/powerpoint/2010/main" val="8772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10" grpId="0"/>
      <p:bldP spid="23" grpId="0" animBg="1"/>
      <p:bldP spid="24" grpId="0" animBg="1"/>
      <p:bldP spid="33" grpId="0"/>
      <p:bldP spid="34" grpId="0"/>
      <p:bldP spid="39" grpId="0" animBg="1"/>
      <p:bldP spid="42" grpId="0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部分偏振光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96" y="855569"/>
            <a:ext cx="5519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部分偏振光可以分解为两振动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方向相互垂直，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不等幅的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不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相干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的线偏振光。</a:t>
            </a:r>
          </a:p>
        </p:txBody>
      </p:sp>
      <p:sp>
        <p:nvSpPr>
          <p:cNvPr id="5" name="椭圆 4"/>
          <p:cNvSpPr/>
          <p:nvPr/>
        </p:nvSpPr>
        <p:spPr>
          <a:xfrm>
            <a:off x="6308766" y="347421"/>
            <a:ext cx="1440000" cy="182458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>
            <a:endCxn id="5" idx="4"/>
          </p:cNvCxnSpPr>
          <p:nvPr/>
        </p:nvCxnSpPr>
        <p:spPr>
          <a:xfrm flipH="1">
            <a:off x="7028766" y="347422"/>
            <a:ext cx="0" cy="1824588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6308766" y="1264370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6507828" y="588099"/>
            <a:ext cx="1030055" cy="1330774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6533717" y="600510"/>
            <a:ext cx="1004166" cy="1332431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814577" y="347421"/>
            <a:ext cx="1440000" cy="182458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8814577" y="1264370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>
            <a:off x="9530471" y="347421"/>
            <a:ext cx="0" cy="1824588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32840" y="21813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部分偏振光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59992" y="175295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部分偏振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光的分解</a:t>
            </a:r>
          </a:p>
        </p:txBody>
      </p:sp>
      <p:sp>
        <p:nvSpPr>
          <p:cNvPr id="23" name="右箭头 22"/>
          <p:cNvSpPr/>
          <p:nvPr/>
        </p:nvSpPr>
        <p:spPr>
          <a:xfrm>
            <a:off x="7984164" y="1094208"/>
            <a:ext cx="596401" cy="340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55996" y="2425229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部分偏振光的表示法：</a:t>
            </a: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667034" y="3373174"/>
            <a:ext cx="32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810438" y="331690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835177" y="331482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841763" y="331017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连接符 28"/>
          <p:cNvCxnSpPr/>
          <p:nvPr/>
        </p:nvCxnSpPr>
        <p:spPr>
          <a:xfrm flipV="1">
            <a:off x="1543414" y="313402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 flipV="1">
            <a:off x="2586767" y="313402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3597295" y="313402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1240109" y="3143645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2283462" y="314364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V="1">
            <a:off x="3293990" y="314364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6182958" y="3369492"/>
            <a:ext cx="32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6326362" y="331322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351101" y="331114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357687" y="330649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7059338" y="313034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8102691" y="313034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9113219" y="3130340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689778" y="3324941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714517" y="332286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721103" y="331821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970177" y="2878369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平行面板的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光振动较强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456447" y="2888033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垂直面板的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光振动较强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55996" y="374744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4.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圆偏振光，椭圆偏振光</a:t>
            </a:r>
          </a:p>
        </p:txBody>
      </p:sp>
      <p:grpSp>
        <p:nvGrpSpPr>
          <p:cNvPr id="51" name="Group 43"/>
          <p:cNvGrpSpPr>
            <a:grpSpLocks/>
          </p:cNvGrpSpPr>
          <p:nvPr/>
        </p:nvGrpSpPr>
        <p:grpSpPr bwMode="auto">
          <a:xfrm>
            <a:off x="1353748" y="4581966"/>
            <a:ext cx="1600200" cy="2025650"/>
            <a:chOff x="192" y="2660"/>
            <a:chExt cx="1008" cy="1276"/>
          </a:xfrm>
        </p:grpSpPr>
        <p:sp>
          <p:nvSpPr>
            <p:cNvPr id="52" name="Line 44"/>
            <p:cNvSpPr>
              <a:spLocks noChangeShapeType="1"/>
            </p:cNvSpPr>
            <p:nvPr/>
          </p:nvSpPr>
          <p:spPr bwMode="auto">
            <a:xfrm>
              <a:off x="416" y="2855"/>
              <a:ext cx="0" cy="73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968" y="2660"/>
              <a:ext cx="1" cy="735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4" name="Line 46"/>
            <p:cNvSpPr>
              <a:spLocks noChangeShapeType="1"/>
            </p:cNvSpPr>
            <p:nvPr/>
          </p:nvSpPr>
          <p:spPr bwMode="auto">
            <a:xfrm flipV="1">
              <a:off x="410" y="2662"/>
              <a:ext cx="553" cy="19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5" name="Line 47"/>
            <p:cNvSpPr>
              <a:spLocks noChangeShapeType="1"/>
            </p:cNvSpPr>
            <p:nvPr/>
          </p:nvSpPr>
          <p:spPr bwMode="auto">
            <a:xfrm flipV="1">
              <a:off x="416" y="3395"/>
              <a:ext cx="553" cy="19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>
              <a:off x="192" y="3120"/>
              <a:ext cx="216" cy="1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7" name="Line 49"/>
            <p:cNvSpPr>
              <a:spLocks noChangeShapeType="1"/>
            </p:cNvSpPr>
            <p:nvPr/>
          </p:nvSpPr>
          <p:spPr bwMode="auto">
            <a:xfrm flipV="1">
              <a:off x="690" y="3120"/>
              <a:ext cx="510" cy="1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8" name="Oval 50"/>
            <p:cNvSpPr>
              <a:spLocks noChangeArrowheads="1"/>
            </p:cNvSpPr>
            <p:nvPr/>
          </p:nvSpPr>
          <p:spPr bwMode="auto">
            <a:xfrm>
              <a:off x="488" y="2908"/>
              <a:ext cx="393" cy="448"/>
            </a:xfrm>
            <a:prstGeom prst="ellipse">
              <a:avLst/>
            </a:prstGeom>
            <a:noFill/>
            <a:ln w="349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 flipV="1">
              <a:off x="697" y="2932"/>
              <a:ext cx="71" cy="204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" y="3510"/>
              <a:ext cx="505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右旋圆</a:t>
              </a:r>
            </a:p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偏振光</a:t>
              </a:r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721" y="2837"/>
              <a:ext cx="174" cy="126"/>
            </a:xfrm>
            <a:custGeom>
              <a:avLst/>
              <a:gdLst>
                <a:gd name="T0" fmla="*/ 0 w 435"/>
                <a:gd name="T1" fmla="*/ 0 h 315"/>
                <a:gd name="T2" fmla="*/ 1 w 435"/>
                <a:gd name="T3" fmla="*/ 0 h 315"/>
                <a:gd name="T4" fmla="*/ 2 w 435"/>
                <a:gd name="T5" fmla="*/ 1 h 3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5" h="315">
                  <a:moveTo>
                    <a:pt x="0" y="0"/>
                  </a:moveTo>
                  <a:cubicBezTo>
                    <a:pt x="99" y="26"/>
                    <a:pt x="198" y="53"/>
                    <a:pt x="270" y="105"/>
                  </a:cubicBezTo>
                  <a:cubicBezTo>
                    <a:pt x="342" y="157"/>
                    <a:pt x="388" y="236"/>
                    <a:pt x="435" y="315"/>
                  </a:cubicBezTo>
                </a:path>
              </a:pathLst>
            </a:custGeom>
            <a:noFill/>
            <a:ln w="34925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2" name="Group 54"/>
          <p:cNvGrpSpPr>
            <a:grpSpLocks/>
          </p:cNvGrpSpPr>
          <p:nvPr/>
        </p:nvGrpSpPr>
        <p:grpSpPr bwMode="auto">
          <a:xfrm>
            <a:off x="3771461" y="4542059"/>
            <a:ext cx="1600200" cy="2038350"/>
            <a:chOff x="1776" y="2640"/>
            <a:chExt cx="1008" cy="1284"/>
          </a:xfrm>
        </p:grpSpPr>
        <p:sp>
          <p:nvSpPr>
            <p:cNvPr id="63" name="Line 55"/>
            <p:cNvSpPr>
              <a:spLocks noChangeShapeType="1"/>
            </p:cNvSpPr>
            <p:nvPr/>
          </p:nvSpPr>
          <p:spPr bwMode="auto">
            <a:xfrm flipH="1">
              <a:off x="1968" y="2832"/>
              <a:ext cx="5" cy="73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" name="Line 56"/>
            <p:cNvSpPr>
              <a:spLocks noChangeShapeType="1"/>
            </p:cNvSpPr>
            <p:nvPr/>
          </p:nvSpPr>
          <p:spPr bwMode="auto">
            <a:xfrm flipH="1">
              <a:off x="2505" y="2640"/>
              <a:ext cx="5" cy="73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5" name="Line 57"/>
            <p:cNvSpPr>
              <a:spLocks noChangeShapeType="1"/>
            </p:cNvSpPr>
            <p:nvPr/>
          </p:nvSpPr>
          <p:spPr bwMode="auto">
            <a:xfrm flipV="1">
              <a:off x="1952" y="2642"/>
              <a:ext cx="553" cy="19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6" name="Line 58"/>
            <p:cNvSpPr>
              <a:spLocks noChangeShapeType="1"/>
            </p:cNvSpPr>
            <p:nvPr/>
          </p:nvSpPr>
          <p:spPr bwMode="auto">
            <a:xfrm flipV="1">
              <a:off x="1952" y="3375"/>
              <a:ext cx="553" cy="193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>
              <a:off x="1776" y="3120"/>
              <a:ext cx="192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8" name="Line 60"/>
            <p:cNvSpPr>
              <a:spLocks noChangeShapeType="1"/>
            </p:cNvSpPr>
            <p:nvPr/>
          </p:nvSpPr>
          <p:spPr bwMode="auto">
            <a:xfrm>
              <a:off x="2232" y="3112"/>
              <a:ext cx="552" cy="8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9" name="Oval 61"/>
            <p:cNvSpPr>
              <a:spLocks noChangeArrowheads="1"/>
            </p:cNvSpPr>
            <p:nvPr/>
          </p:nvSpPr>
          <p:spPr bwMode="auto">
            <a:xfrm>
              <a:off x="2096" y="2807"/>
              <a:ext cx="265" cy="600"/>
            </a:xfrm>
            <a:prstGeom prst="ellipse">
              <a:avLst/>
            </a:prstGeom>
            <a:noFill/>
            <a:ln w="349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0" name="Line 62"/>
            <p:cNvSpPr>
              <a:spLocks noChangeShapeType="1"/>
            </p:cNvSpPr>
            <p:nvPr/>
          </p:nvSpPr>
          <p:spPr bwMode="auto">
            <a:xfrm flipV="1">
              <a:off x="2240" y="2879"/>
              <a:ext cx="73" cy="233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2064" y="3504"/>
              <a:ext cx="661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右旋椭圆</a:t>
              </a:r>
            </a:p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偏振光</a:t>
              </a:r>
            </a:p>
            <a:p>
              <a:pPr algn="just">
                <a:defRPr/>
              </a:pPr>
              <a:endParaRPr lang="en-US" altLang="zh-CN" sz="2000" b="1" dirty="0">
                <a:solidFill>
                  <a:srgbClr val="000000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 rot="1047641">
              <a:off x="2262" y="2791"/>
              <a:ext cx="174" cy="126"/>
            </a:xfrm>
            <a:custGeom>
              <a:avLst/>
              <a:gdLst>
                <a:gd name="T0" fmla="*/ 0 w 435"/>
                <a:gd name="T1" fmla="*/ 0 h 315"/>
                <a:gd name="T2" fmla="*/ 1 w 435"/>
                <a:gd name="T3" fmla="*/ 0 h 315"/>
                <a:gd name="T4" fmla="*/ 2 w 435"/>
                <a:gd name="T5" fmla="*/ 1 h 3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5" h="315">
                  <a:moveTo>
                    <a:pt x="0" y="0"/>
                  </a:moveTo>
                  <a:cubicBezTo>
                    <a:pt x="99" y="26"/>
                    <a:pt x="198" y="53"/>
                    <a:pt x="270" y="105"/>
                  </a:cubicBezTo>
                  <a:cubicBezTo>
                    <a:pt x="342" y="157"/>
                    <a:pt x="388" y="236"/>
                    <a:pt x="435" y="315"/>
                  </a:cubicBezTo>
                </a:path>
              </a:pathLst>
            </a:custGeom>
            <a:noFill/>
            <a:ln w="34925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" name="Group 66"/>
          <p:cNvGrpSpPr>
            <a:grpSpLocks/>
          </p:cNvGrpSpPr>
          <p:nvPr/>
        </p:nvGrpSpPr>
        <p:grpSpPr bwMode="auto">
          <a:xfrm>
            <a:off x="6224447" y="3638477"/>
            <a:ext cx="4572000" cy="3276600"/>
            <a:chOff x="3072" y="2256"/>
            <a:chExt cx="2880" cy="2064"/>
          </a:xfrm>
        </p:grpSpPr>
        <p:sp>
          <p:nvSpPr>
            <p:cNvPr id="74" name="Line 67"/>
            <p:cNvSpPr>
              <a:spLocks noChangeShapeType="1"/>
            </p:cNvSpPr>
            <p:nvPr/>
          </p:nvSpPr>
          <p:spPr bwMode="auto">
            <a:xfrm>
              <a:off x="3752" y="2609"/>
              <a:ext cx="385" cy="8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5" name="Oval 68"/>
            <p:cNvSpPr>
              <a:spLocks noChangeArrowheads="1"/>
            </p:cNvSpPr>
            <p:nvPr/>
          </p:nvSpPr>
          <p:spPr bwMode="auto">
            <a:xfrm>
              <a:off x="3216" y="2664"/>
              <a:ext cx="408" cy="704"/>
            </a:xfrm>
            <a:prstGeom prst="ellips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6" name="Line 69"/>
            <p:cNvSpPr>
              <a:spLocks noChangeShapeType="1"/>
            </p:cNvSpPr>
            <p:nvPr/>
          </p:nvSpPr>
          <p:spPr bwMode="auto">
            <a:xfrm flipV="1">
              <a:off x="3072" y="2888"/>
              <a:ext cx="816" cy="232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7" name="Line 70"/>
            <p:cNvSpPr>
              <a:spLocks noChangeShapeType="1"/>
            </p:cNvSpPr>
            <p:nvPr/>
          </p:nvSpPr>
          <p:spPr bwMode="auto">
            <a:xfrm>
              <a:off x="3432" y="2440"/>
              <a:ext cx="0" cy="110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8" name="Oval 71"/>
            <p:cNvSpPr>
              <a:spLocks noChangeArrowheads="1"/>
            </p:cNvSpPr>
            <p:nvPr/>
          </p:nvSpPr>
          <p:spPr bwMode="auto">
            <a:xfrm>
              <a:off x="4728" y="2920"/>
              <a:ext cx="409" cy="704"/>
            </a:xfrm>
            <a:prstGeom prst="ellips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9" name="Line 72"/>
            <p:cNvSpPr>
              <a:spLocks noChangeShapeType="1"/>
            </p:cNvSpPr>
            <p:nvPr/>
          </p:nvSpPr>
          <p:spPr bwMode="auto">
            <a:xfrm flipV="1">
              <a:off x="4560" y="3168"/>
              <a:ext cx="792" cy="21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0" name="Line 73"/>
            <p:cNvSpPr>
              <a:spLocks noChangeShapeType="1"/>
            </p:cNvSpPr>
            <p:nvPr/>
          </p:nvSpPr>
          <p:spPr bwMode="auto">
            <a:xfrm>
              <a:off x="4944" y="2680"/>
              <a:ext cx="1" cy="109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1" name="Line 74"/>
            <p:cNvSpPr>
              <a:spLocks noChangeShapeType="1"/>
            </p:cNvSpPr>
            <p:nvPr/>
          </p:nvSpPr>
          <p:spPr bwMode="auto">
            <a:xfrm>
              <a:off x="3424" y="2664"/>
              <a:ext cx="1505" cy="24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2" name="Line 75"/>
            <p:cNvSpPr>
              <a:spLocks noChangeShapeType="1"/>
            </p:cNvSpPr>
            <p:nvPr/>
          </p:nvSpPr>
          <p:spPr bwMode="auto">
            <a:xfrm>
              <a:off x="3440" y="3376"/>
              <a:ext cx="1505" cy="24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3" name="Line 76"/>
            <p:cNvSpPr>
              <a:spLocks noChangeShapeType="1"/>
            </p:cNvSpPr>
            <p:nvPr/>
          </p:nvSpPr>
          <p:spPr bwMode="auto">
            <a:xfrm>
              <a:off x="3432" y="3024"/>
              <a:ext cx="2121" cy="37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4" name="Arc 77"/>
            <p:cNvSpPr>
              <a:spLocks/>
            </p:cNvSpPr>
            <p:nvPr/>
          </p:nvSpPr>
          <p:spPr bwMode="auto">
            <a:xfrm flipH="1">
              <a:off x="4008" y="2784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Arc 78"/>
            <p:cNvSpPr>
              <a:spLocks/>
            </p:cNvSpPr>
            <p:nvPr/>
          </p:nvSpPr>
          <p:spPr bwMode="auto">
            <a:xfrm flipH="1" flipV="1">
              <a:off x="4000" y="315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Arc 79"/>
            <p:cNvSpPr>
              <a:spLocks/>
            </p:cNvSpPr>
            <p:nvPr/>
          </p:nvSpPr>
          <p:spPr bwMode="auto">
            <a:xfrm flipH="1">
              <a:off x="3544" y="271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Arc 80"/>
            <p:cNvSpPr>
              <a:spLocks/>
            </p:cNvSpPr>
            <p:nvPr/>
          </p:nvSpPr>
          <p:spPr bwMode="auto">
            <a:xfrm flipH="1" flipV="1">
              <a:off x="3536" y="3080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Arc 81"/>
            <p:cNvSpPr>
              <a:spLocks/>
            </p:cNvSpPr>
            <p:nvPr/>
          </p:nvSpPr>
          <p:spPr bwMode="auto">
            <a:xfrm flipH="1">
              <a:off x="3768" y="2768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Arc 82"/>
            <p:cNvSpPr>
              <a:spLocks/>
            </p:cNvSpPr>
            <p:nvPr/>
          </p:nvSpPr>
          <p:spPr bwMode="auto">
            <a:xfrm flipH="1" flipV="1">
              <a:off x="3760" y="3136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Arc 83"/>
            <p:cNvSpPr>
              <a:spLocks/>
            </p:cNvSpPr>
            <p:nvPr/>
          </p:nvSpPr>
          <p:spPr bwMode="auto">
            <a:xfrm flipH="1">
              <a:off x="4496" y="287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Arc 84"/>
            <p:cNvSpPr>
              <a:spLocks/>
            </p:cNvSpPr>
            <p:nvPr/>
          </p:nvSpPr>
          <p:spPr bwMode="auto">
            <a:xfrm flipH="1" flipV="1">
              <a:off x="4488" y="3240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Arc 85"/>
            <p:cNvSpPr>
              <a:spLocks/>
            </p:cNvSpPr>
            <p:nvPr/>
          </p:nvSpPr>
          <p:spPr bwMode="auto">
            <a:xfrm flipH="1">
              <a:off x="4248" y="2824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Arc 86"/>
            <p:cNvSpPr>
              <a:spLocks/>
            </p:cNvSpPr>
            <p:nvPr/>
          </p:nvSpPr>
          <p:spPr bwMode="auto">
            <a:xfrm flipH="1" flipV="1">
              <a:off x="4240" y="3192"/>
              <a:ext cx="177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87"/>
            <p:cNvSpPr>
              <a:spLocks noChangeShapeType="1"/>
            </p:cNvSpPr>
            <p:nvPr/>
          </p:nvSpPr>
          <p:spPr bwMode="auto">
            <a:xfrm>
              <a:off x="3438" y="2664"/>
              <a:ext cx="0" cy="36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" name="Line 88"/>
            <p:cNvSpPr>
              <a:spLocks noChangeShapeType="1"/>
            </p:cNvSpPr>
            <p:nvPr/>
          </p:nvSpPr>
          <p:spPr bwMode="auto">
            <a:xfrm flipH="1">
              <a:off x="4943" y="3290"/>
              <a:ext cx="5" cy="342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6" name="Line 89"/>
            <p:cNvSpPr>
              <a:spLocks noChangeShapeType="1"/>
            </p:cNvSpPr>
            <p:nvPr/>
          </p:nvSpPr>
          <p:spPr bwMode="auto">
            <a:xfrm flipH="1" flipV="1">
              <a:off x="3564" y="2832"/>
              <a:ext cx="109" cy="24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7" name="Line 90"/>
            <p:cNvSpPr>
              <a:spLocks noChangeShapeType="1"/>
            </p:cNvSpPr>
            <p:nvPr/>
          </p:nvSpPr>
          <p:spPr bwMode="auto">
            <a:xfrm flipH="1" flipV="1">
              <a:off x="3778" y="3044"/>
              <a:ext cx="117" cy="66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8" name="Line 91"/>
            <p:cNvSpPr>
              <a:spLocks noChangeShapeType="1"/>
            </p:cNvSpPr>
            <p:nvPr/>
          </p:nvSpPr>
          <p:spPr bwMode="auto">
            <a:xfrm flipH="1">
              <a:off x="4002" y="3152"/>
              <a:ext cx="135" cy="106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9" name="Line 92"/>
            <p:cNvSpPr>
              <a:spLocks noChangeShapeType="1"/>
            </p:cNvSpPr>
            <p:nvPr/>
          </p:nvSpPr>
          <p:spPr bwMode="auto">
            <a:xfrm flipH="1">
              <a:off x="4300" y="3198"/>
              <a:ext cx="115" cy="22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0" name="Line 93"/>
            <p:cNvSpPr>
              <a:spLocks noChangeShapeType="1"/>
            </p:cNvSpPr>
            <p:nvPr/>
          </p:nvSpPr>
          <p:spPr bwMode="auto">
            <a:xfrm flipH="1">
              <a:off x="4582" y="3240"/>
              <a:ext cx="111" cy="29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1" name="Rectangle 94"/>
            <p:cNvSpPr>
              <a:spLocks noChangeArrowheads="1"/>
            </p:cNvSpPr>
            <p:nvPr/>
          </p:nvSpPr>
          <p:spPr bwMode="auto">
            <a:xfrm>
              <a:off x="3880" y="3200"/>
              <a:ext cx="97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2" name="Line 95"/>
            <p:cNvSpPr>
              <a:spLocks noChangeShapeType="1"/>
            </p:cNvSpPr>
            <p:nvPr/>
          </p:nvSpPr>
          <p:spPr bwMode="auto">
            <a:xfrm>
              <a:off x="3920" y="3320"/>
              <a:ext cx="65" cy="49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" name="Line 96"/>
            <p:cNvSpPr>
              <a:spLocks noChangeShapeType="1"/>
            </p:cNvSpPr>
            <p:nvPr/>
          </p:nvSpPr>
          <p:spPr bwMode="auto">
            <a:xfrm>
              <a:off x="3992" y="3352"/>
              <a:ext cx="65" cy="65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" name="Line 97"/>
            <p:cNvSpPr>
              <a:spLocks noChangeShapeType="1"/>
            </p:cNvSpPr>
            <p:nvPr/>
          </p:nvSpPr>
          <p:spPr bwMode="auto">
            <a:xfrm flipH="1">
              <a:off x="4136" y="3360"/>
              <a:ext cx="9" cy="80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" name="Rectangle 98"/>
            <p:cNvSpPr>
              <a:spLocks noChangeArrowheads="1"/>
            </p:cNvSpPr>
            <p:nvPr/>
          </p:nvSpPr>
          <p:spPr bwMode="auto">
            <a:xfrm>
              <a:off x="3418" y="2256"/>
              <a:ext cx="231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 i="1"/>
                <a:t> y</a:t>
              </a:r>
              <a:endParaRPr lang="en-US" altLang="zh-CN" sz="2000" b="1"/>
            </a:p>
          </p:txBody>
        </p:sp>
        <p:sp>
          <p:nvSpPr>
            <p:cNvPr id="106" name="Rectangle 99"/>
            <p:cNvSpPr>
              <a:spLocks noChangeArrowheads="1"/>
            </p:cNvSpPr>
            <p:nvPr/>
          </p:nvSpPr>
          <p:spPr bwMode="auto">
            <a:xfrm>
              <a:off x="4999" y="2544"/>
              <a:ext cx="2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/>
                <a:t> </a:t>
              </a:r>
              <a:r>
                <a:rPr lang="en-US" altLang="zh-CN" sz="2000" b="1" i="1"/>
                <a:t>y</a:t>
              </a:r>
              <a:endParaRPr lang="en-US" altLang="zh-CN" sz="2000" b="1"/>
            </a:p>
          </p:txBody>
        </p:sp>
        <p:sp>
          <p:nvSpPr>
            <p:cNvPr id="107" name="Rectangle 100"/>
            <p:cNvSpPr>
              <a:spLocks noChangeArrowheads="1"/>
            </p:cNvSpPr>
            <p:nvPr/>
          </p:nvSpPr>
          <p:spPr bwMode="auto">
            <a:xfrm>
              <a:off x="5376" y="3020"/>
              <a:ext cx="134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 i="1"/>
                <a:t>x</a:t>
              </a:r>
            </a:p>
          </p:txBody>
        </p:sp>
        <p:sp>
          <p:nvSpPr>
            <p:cNvPr id="108" name="Rectangle 101"/>
            <p:cNvSpPr>
              <a:spLocks noChangeArrowheads="1"/>
            </p:cNvSpPr>
            <p:nvPr/>
          </p:nvSpPr>
          <p:spPr bwMode="auto">
            <a:xfrm>
              <a:off x="5520" y="3320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/>
                <a:t> </a:t>
              </a:r>
              <a:r>
                <a:rPr lang="en-US" altLang="zh-CN" sz="2000" b="1" i="1"/>
                <a:t>z</a:t>
              </a:r>
              <a:endParaRPr lang="en-US" altLang="zh-CN" sz="2000" b="1"/>
            </a:p>
          </p:txBody>
        </p:sp>
        <p:sp>
          <p:nvSpPr>
            <p:cNvPr id="109" name="Rectangle 102"/>
            <p:cNvSpPr>
              <a:spLocks noChangeArrowheads="1"/>
            </p:cNvSpPr>
            <p:nvPr/>
          </p:nvSpPr>
          <p:spPr bwMode="auto">
            <a:xfrm>
              <a:off x="4152" y="2544"/>
              <a:ext cx="696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 dirty="0">
                  <a:solidFill>
                    <a:srgbClr val="0000FF"/>
                  </a:solidFill>
                </a:rPr>
                <a:t>传播方向</a:t>
              </a:r>
            </a:p>
          </p:txBody>
        </p:sp>
        <p:sp>
          <p:nvSpPr>
            <p:cNvPr id="110" name="Rectangle 103"/>
            <p:cNvSpPr>
              <a:spLocks noChangeArrowheads="1"/>
            </p:cNvSpPr>
            <p:nvPr/>
          </p:nvSpPr>
          <p:spPr bwMode="auto">
            <a:xfrm>
              <a:off x="4032" y="3484"/>
              <a:ext cx="35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/>
                <a:t> </a:t>
              </a:r>
              <a:r>
                <a:rPr lang="en-US" altLang="zh-CN" sz="2000" b="1" i="1">
                  <a:sym typeface="Symbol" charset="2"/>
                </a:rPr>
                <a:t></a:t>
              </a:r>
              <a:r>
                <a:rPr lang="en-US" altLang="zh-CN" sz="2000" b="1"/>
                <a:t> /2</a:t>
              </a:r>
            </a:p>
          </p:txBody>
        </p:sp>
        <p:sp>
          <p:nvSpPr>
            <p:cNvPr id="111" name="Rectangle 104"/>
            <p:cNvSpPr>
              <a:spLocks noChangeArrowheads="1"/>
            </p:cNvSpPr>
            <p:nvPr/>
          </p:nvSpPr>
          <p:spPr bwMode="auto">
            <a:xfrm>
              <a:off x="3936" y="2784"/>
              <a:ext cx="18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 i="1"/>
                <a:t>x</a:t>
              </a:r>
              <a:endParaRPr lang="en-US" altLang="zh-CN" sz="2000" b="1"/>
            </a:p>
          </p:txBody>
        </p:sp>
        <p:sp>
          <p:nvSpPr>
            <p:cNvPr id="112" name="Line 105"/>
            <p:cNvSpPr>
              <a:spLocks noChangeShapeType="1"/>
            </p:cNvSpPr>
            <p:nvPr/>
          </p:nvSpPr>
          <p:spPr bwMode="auto">
            <a:xfrm flipV="1">
              <a:off x="3272" y="2630"/>
              <a:ext cx="64" cy="72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3" name="Rectangle 106"/>
            <p:cNvSpPr>
              <a:spLocks noChangeArrowheads="1"/>
            </p:cNvSpPr>
            <p:nvPr/>
          </p:nvSpPr>
          <p:spPr bwMode="auto">
            <a:xfrm>
              <a:off x="3530" y="3792"/>
              <a:ext cx="2422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 dirty="0">
                  <a:solidFill>
                    <a:srgbClr val="0000FF"/>
                  </a:solidFill>
                </a:rPr>
                <a:t>某时刻右旋圆偏振光</a:t>
              </a:r>
            </a:p>
            <a:p>
              <a:pPr algn="just">
                <a:spcBef>
                  <a:spcPct val="15000"/>
                </a:spcBef>
                <a:defRPr/>
              </a:pPr>
              <a:r>
                <a:rPr lang="zh-CN" altLang="en-US" sz="2000" b="1" dirty="0">
                  <a:solidFill>
                    <a:srgbClr val="0000FF"/>
                  </a:solidFill>
                </a:rPr>
                <a:t>     </a:t>
              </a:r>
              <a:r>
                <a:rPr lang="en-US" altLang="zh-CN" sz="2000" b="1" i="1" dirty="0">
                  <a:solidFill>
                    <a:srgbClr val="0000FF"/>
                  </a:solidFill>
                </a:rPr>
                <a:t>E 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随 </a:t>
              </a:r>
              <a:r>
                <a:rPr lang="en-US" altLang="zh-CN" sz="2000" b="1" i="1" dirty="0"/>
                <a:t>z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的变化</a:t>
              </a:r>
              <a:endParaRPr lang="zh-CN" altLang="en-US" sz="2000" b="1" dirty="0"/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auto">
            <a:xfrm>
              <a:off x="3284" y="2742"/>
              <a:ext cx="160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 i="1">
                  <a:solidFill>
                    <a:srgbClr val="0000FF"/>
                  </a:solidFill>
                </a:rPr>
                <a:t>E</a:t>
              </a:r>
              <a:endParaRPr lang="en-US" altLang="zh-CN" sz="2000" b="1"/>
            </a:p>
          </p:txBody>
        </p:sp>
        <p:sp>
          <p:nvSpPr>
            <p:cNvPr id="115" name="Line 108"/>
            <p:cNvSpPr>
              <a:spLocks noChangeShapeType="1"/>
            </p:cNvSpPr>
            <p:nvPr/>
          </p:nvSpPr>
          <p:spPr bwMode="auto">
            <a:xfrm flipV="1">
              <a:off x="3322" y="2752"/>
              <a:ext cx="104" cy="5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6" name="Line 109"/>
            <p:cNvSpPr>
              <a:spLocks noChangeShapeType="1"/>
            </p:cNvSpPr>
            <p:nvPr/>
          </p:nvSpPr>
          <p:spPr bwMode="auto">
            <a:xfrm flipV="1">
              <a:off x="3746" y="4031"/>
              <a:ext cx="142" cy="1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7" name="Freeform 110"/>
            <p:cNvSpPr>
              <a:spLocks/>
            </p:cNvSpPr>
            <p:nvPr/>
          </p:nvSpPr>
          <p:spPr bwMode="auto">
            <a:xfrm>
              <a:off x="3427" y="2670"/>
              <a:ext cx="1513" cy="954"/>
            </a:xfrm>
            <a:custGeom>
              <a:avLst/>
              <a:gdLst>
                <a:gd name="T0" fmla="*/ 0 w 3780"/>
                <a:gd name="T1" fmla="*/ 0 h 2385"/>
                <a:gd name="T2" fmla="*/ 7 w 3780"/>
                <a:gd name="T3" fmla="*/ 7 h 2385"/>
                <a:gd name="T4" fmla="*/ 16 w 3780"/>
                <a:gd name="T5" fmla="*/ 10 h 23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0" h="2385">
                  <a:moveTo>
                    <a:pt x="0" y="0"/>
                  </a:moveTo>
                  <a:cubicBezTo>
                    <a:pt x="547" y="626"/>
                    <a:pt x="1095" y="1253"/>
                    <a:pt x="1725" y="1650"/>
                  </a:cubicBezTo>
                  <a:cubicBezTo>
                    <a:pt x="2355" y="2047"/>
                    <a:pt x="3067" y="2216"/>
                    <a:pt x="3780" y="2385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111"/>
            <p:cNvSpPr>
              <a:spLocks noChangeShapeType="1"/>
            </p:cNvSpPr>
            <p:nvPr/>
          </p:nvSpPr>
          <p:spPr bwMode="auto">
            <a:xfrm>
              <a:off x="4333" y="3600"/>
              <a:ext cx="613" cy="9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9" name="Line 112"/>
            <p:cNvSpPr>
              <a:spLocks noChangeShapeType="1"/>
            </p:cNvSpPr>
            <p:nvPr/>
          </p:nvSpPr>
          <p:spPr bwMode="auto">
            <a:xfrm flipH="1" flipV="1">
              <a:off x="3433" y="3450"/>
              <a:ext cx="678" cy="11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0" name="Text Box 113"/>
            <p:cNvSpPr txBox="1">
              <a:spLocks noChangeArrowheads="1"/>
            </p:cNvSpPr>
            <p:nvPr/>
          </p:nvSpPr>
          <p:spPr bwMode="auto">
            <a:xfrm>
              <a:off x="3234" y="2814"/>
              <a:ext cx="22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en-US" altLang="zh-CN" sz="2000" b="1"/>
                <a:t>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10278608" y="399140"/>
                <a:ext cx="1340687" cy="472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acc>
                        <m:accPr>
                          <m:chr m:val="̅"/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08" y="399140"/>
                <a:ext cx="1340687" cy="472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72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4" grpId="0" animBg="1"/>
      <p:bldP spid="21" grpId="0"/>
      <p:bldP spid="22" grpId="0"/>
      <p:bldP spid="23" grpId="0" animBg="1"/>
      <p:bldP spid="24" grpId="0"/>
      <p:bldP spid="26" grpId="0" animBg="1"/>
      <p:bldP spid="27" grpId="0" animBg="1"/>
      <p:bldP spid="28" grpId="0" animBg="1"/>
      <p:bldP spid="36" grpId="0" animBg="1"/>
      <p:bldP spid="37" grpId="0" animBg="1"/>
      <p:bldP spid="38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1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线连接符 99"/>
          <p:cNvCxnSpPr/>
          <p:nvPr/>
        </p:nvCxnSpPr>
        <p:spPr>
          <a:xfrm flipH="1">
            <a:off x="8354968" y="4641227"/>
            <a:ext cx="2072" cy="776663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/>
          <p:cNvCxnSpPr/>
          <p:nvPr/>
        </p:nvCxnSpPr>
        <p:spPr>
          <a:xfrm flipH="1">
            <a:off x="10297816" y="4122622"/>
            <a:ext cx="0" cy="129526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>
            <a:off x="9324406" y="3356480"/>
            <a:ext cx="969218" cy="77256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 flipH="1">
            <a:off x="8339978" y="3366250"/>
            <a:ext cx="994405" cy="1279074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立方体 20"/>
          <p:cNvSpPr/>
          <p:nvPr/>
        </p:nvSpPr>
        <p:spPr>
          <a:xfrm rot="16200000">
            <a:off x="4469073" y="1086776"/>
            <a:ext cx="3069732" cy="1382370"/>
          </a:xfrm>
          <a:prstGeom prst="cube">
            <a:avLst>
              <a:gd name="adj" fmla="val 65873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5996" y="270794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第八节 偏振光的干涉</a:t>
            </a:r>
          </a:p>
        </p:txBody>
      </p:sp>
      <p:sp>
        <p:nvSpPr>
          <p:cNvPr id="3" name="罐形 2"/>
          <p:cNvSpPr/>
          <p:nvPr/>
        </p:nvSpPr>
        <p:spPr>
          <a:xfrm rot="16200000">
            <a:off x="2528398" y="1834252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箭头连接符 3"/>
          <p:cNvCxnSpPr/>
          <p:nvPr/>
        </p:nvCxnSpPr>
        <p:spPr>
          <a:xfrm>
            <a:off x="1329682" y="2177037"/>
            <a:ext cx="1440000" cy="0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477777" y="210552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74713" y="210552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1817795" y="193671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2429972" y="192264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3703647" y="2175862"/>
            <a:ext cx="1944000" cy="1176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4401620" y="193671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5223657" y="193763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4006630" y="1950779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4813677" y="193671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3058391" y="1685204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V="1">
            <a:off x="5477979" y="1165099"/>
            <a:ext cx="931725" cy="152943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67040" y="143780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602700" y="1421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cxnSp>
        <p:nvCxnSpPr>
          <p:cNvPr id="28" name="直线箭头连接符 27"/>
          <p:cNvCxnSpPr/>
          <p:nvPr/>
        </p:nvCxnSpPr>
        <p:spPr>
          <a:xfrm flipV="1">
            <a:off x="5771212" y="1165099"/>
            <a:ext cx="0" cy="1025754"/>
          </a:xfrm>
          <a:prstGeom prst="straightConnector1">
            <a:avLst/>
          </a:prstGeom>
          <a:ln w="635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310619" y="1470840"/>
                <a:ext cx="429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19" y="1470840"/>
                <a:ext cx="42954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4085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/>
          <p:cNvCxnSpPr/>
          <p:nvPr/>
        </p:nvCxnSpPr>
        <p:spPr>
          <a:xfrm flipV="1">
            <a:off x="5772811" y="1570373"/>
            <a:ext cx="408380" cy="648000"/>
          </a:xfrm>
          <a:prstGeom prst="straightConnector1">
            <a:avLst/>
          </a:prstGeom>
          <a:ln w="635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 flipV="1">
            <a:off x="5367792" y="1794867"/>
            <a:ext cx="408321" cy="409746"/>
          </a:xfrm>
          <a:prstGeom prst="straightConnector1">
            <a:avLst/>
          </a:prstGeom>
          <a:ln w="635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212523" y="1578270"/>
                <a:ext cx="429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23" y="1578270"/>
                <a:ext cx="4295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67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825316" y="1085532"/>
                <a:ext cx="286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16" y="1085532"/>
                <a:ext cx="28693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2127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57730" y="3001154"/>
                <a:ext cx="634019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偏振方向垂直，不能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产生干涉，而是形成椭圆偏振光。</a:t>
                </a: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0" y="3001154"/>
                <a:ext cx="6340197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404" t="-9040" r="-1827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/>
          <p:cNvCxnSpPr/>
          <p:nvPr/>
        </p:nvCxnSpPr>
        <p:spPr>
          <a:xfrm>
            <a:off x="6711114" y="2177037"/>
            <a:ext cx="1440000" cy="0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6859209" y="210552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456145" y="2105524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连接符 44"/>
          <p:cNvCxnSpPr/>
          <p:nvPr/>
        </p:nvCxnSpPr>
        <p:spPr>
          <a:xfrm flipV="1">
            <a:off x="7199227" y="193671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V="1">
            <a:off x="7811404" y="193763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形状 47"/>
          <p:cNvSpPr/>
          <p:nvPr/>
        </p:nvSpPr>
        <p:spPr>
          <a:xfrm>
            <a:off x="5786203" y="1858780"/>
            <a:ext cx="149902" cy="104931"/>
          </a:xfrm>
          <a:custGeom>
            <a:avLst/>
            <a:gdLst>
              <a:gd name="connsiteX0" fmla="*/ 0 w 149902"/>
              <a:gd name="connsiteY0" fmla="*/ 0 h 104931"/>
              <a:gd name="connsiteX1" fmla="*/ 74951 w 149902"/>
              <a:gd name="connsiteY1" fmla="*/ 29981 h 104931"/>
              <a:gd name="connsiteX2" fmla="*/ 149902 w 149902"/>
              <a:gd name="connsiteY2" fmla="*/ 104931 h 104931"/>
              <a:gd name="connsiteX3" fmla="*/ 149902 w 149902"/>
              <a:gd name="connsiteY3" fmla="*/ 104931 h 104931"/>
              <a:gd name="connsiteX4" fmla="*/ 149902 w 149902"/>
              <a:gd name="connsiteY4" fmla="*/ 104931 h 104931"/>
              <a:gd name="connsiteX5" fmla="*/ 149902 w 149902"/>
              <a:gd name="connsiteY5" fmla="*/ 104931 h 1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902" h="104931">
                <a:moveTo>
                  <a:pt x="0" y="0"/>
                </a:moveTo>
                <a:cubicBezTo>
                  <a:pt x="24983" y="6246"/>
                  <a:pt x="49967" y="12493"/>
                  <a:pt x="74951" y="29981"/>
                </a:cubicBezTo>
                <a:cubicBezTo>
                  <a:pt x="99935" y="47469"/>
                  <a:pt x="149902" y="104931"/>
                  <a:pt x="149902" y="104931"/>
                </a:cubicBezTo>
                <a:lnTo>
                  <a:pt x="149902" y="104931"/>
                </a:lnTo>
                <a:lnTo>
                  <a:pt x="149902" y="104931"/>
                </a:lnTo>
                <a:lnTo>
                  <a:pt x="149902" y="104931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764992" y="1530146"/>
                <a:ext cx="2917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92" y="1530146"/>
                <a:ext cx="2917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罐形 50"/>
          <p:cNvSpPr/>
          <p:nvPr/>
        </p:nvSpPr>
        <p:spPr>
          <a:xfrm rot="16200000">
            <a:off x="7899622" y="1863173"/>
            <a:ext cx="1399922" cy="729070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箭头连接符 51"/>
          <p:cNvCxnSpPr/>
          <p:nvPr/>
        </p:nvCxnSpPr>
        <p:spPr>
          <a:xfrm flipH="1" flipV="1">
            <a:off x="8205700" y="2104670"/>
            <a:ext cx="405782" cy="35602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6803699" y="364035"/>
                <a:ext cx="475162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的偏振方向引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到同一方向，产生干涉</a:t>
                </a: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99" y="364035"/>
                <a:ext cx="4751622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3205" t="-9091" r="-282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线箭头连接符 56"/>
          <p:cNvCxnSpPr/>
          <p:nvPr/>
        </p:nvCxnSpPr>
        <p:spPr>
          <a:xfrm>
            <a:off x="9035125" y="2161796"/>
            <a:ext cx="1847734" cy="0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9118048" y="2039490"/>
            <a:ext cx="370727" cy="251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 flipH="1" flipV="1">
            <a:off x="9518757" y="2042526"/>
            <a:ext cx="370727" cy="251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H="1" flipV="1">
            <a:off x="9893318" y="2042525"/>
            <a:ext cx="370727" cy="251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 flipH="1" flipV="1">
            <a:off x="10270874" y="2029720"/>
            <a:ext cx="370727" cy="251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 flipV="1">
            <a:off x="8660793" y="3516136"/>
            <a:ext cx="2056674" cy="2762408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 flipV="1">
            <a:off x="9303411" y="3312827"/>
            <a:ext cx="0" cy="2068642"/>
          </a:xfrm>
          <a:prstGeom prst="straightConnector1">
            <a:avLst/>
          </a:prstGeom>
          <a:ln w="508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9387203" y="3081309"/>
                <a:ext cx="286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203" y="3081309"/>
                <a:ext cx="286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2127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线箭头连接符 76"/>
          <p:cNvCxnSpPr/>
          <p:nvPr/>
        </p:nvCxnSpPr>
        <p:spPr>
          <a:xfrm flipV="1">
            <a:off x="9302003" y="4084078"/>
            <a:ext cx="1007999" cy="1333812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8706759" y="61062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0307335" y="4009174"/>
                <a:ext cx="429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335" y="4009174"/>
                <a:ext cx="42954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857" r="-142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线箭头连接符 86"/>
          <p:cNvCxnSpPr/>
          <p:nvPr/>
        </p:nvCxnSpPr>
        <p:spPr>
          <a:xfrm flipH="1" flipV="1">
            <a:off x="8324988" y="4617526"/>
            <a:ext cx="994405" cy="785374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7986359" y="4176564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359" y="4176564"/>
                <a:ext cx="43435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676" r="-1408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线连接符 93"/>
          <p:cNvCxnSpPr/>
          <p:nvPr/>
        </p:nvCxnSpPr>
        <p:spPr>
          <a:xfrm>
            <a:off x="7779989" y="5395257"/>
            <a:ext cx="3044027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10390377" y="485416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透光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02" name="直线箭头连接符 101"/>
          <p:cNvCxnSpPr/>
          <p:nvPr/>
        </p:nvCxnSpPr>
        <p:spPr>
          <a:xfrm>
            <a:off x="9302002" y="5389039"/>
            <a:ext cx="1000007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/>
          <p:cNvCxnSpPr/>
          <p:nvPr/>
        </p:nvCxnSpPr>
        <p:spPr>
          <a:xfrm flipH="1" flipV="1">
            <a:off x="8339978" y="5395257"/>
            <a:ext cx="95400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10114964" y="5480708"/>
                <a:ext cx="423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964" y="5480708"/>
                <a:ext cx="42312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286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8153756" y="5468218"/>
                <a:ext cx="429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𝒐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756" y="5468218"/>
                <a:ext cx="42954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4286" r="-1429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任意形状 109"/>
          <p:cNvSpPr/>
          <p:nvPr/>
        </p:nvSpPr>
        <p:spPr>
          <a:xfrm>
            <a:off x="9323882" y="4901784"/>
            <a:ext cx="284813" cy="134911"/>
          </a:xfrm>
          <a:custGeom>
            <a:avLst/>
            <a:gdLst>
              <a:gd name="connsiteX0" fmla="*/ 0 w 284813"/>
              <a:gd name="connsiteY0" fmla="*/ 0 h 134911"/>
              <a:gd name="connsiteX1" fmla="*/ 149902 w 284813"/>
              <a:gd name="connsiteY1" fmla="*/ 29980 h 134911"/>
              <a:gd name="connsiteX2" fmla="*/ 284813 w 284813"/>
              <a:gd name="connsiteY2" fmla="*/ 134911 h 134911"/>
              <a:gd name="connsiteX3" fmla="*/ 284813 w 284813"/>
              <a:gd name="connsiteY3" fmla="*/ 134911 h 13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813" h="134911">
                <a:moveTo>
                  <a:pt x="0" y="0"/>
                </a:moveTo>
                <a:cubicBezTo>
                  <a:pt x="51216" y="3747"/>
                  <a:pt x="102433" y="7495"/>
                  <a:pt x="149902" y="29980"/>
                </a:cubicBezTo>
                <a:cubicBezTo>
                  <a:pt x="197371" y="52465"/>
                  <a:pt x="284813" y="134911"/>
                  <a:pt x="284813" y="134911"/>
                </a:cubicBezTo>
                <a:lnTo>
                  <a:pt x="284813" y="134911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9409434" y="4547862"/>
                <a:ext cx="2917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434" y="4547862"/>
                <a:ext cx="2917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2766" r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983741" y="4079031"/>
                <a:ext cx="23249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41" y="4079031"/>
                <a:ext cx="2324932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3556490" y="4079047"/>
                <a:ext cx="22688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90" y="4079047"/>
                <a:ext cx="2268826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903427" y="4669693"/>
                <a:ext cx="51005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kumimoji="1"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27" y="4669693"/>
                <a:ext cx="5100563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903427" y="5260339"/>
                <a:ext cx="51806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  <m:sup>
                          <m:r>
                            <a:rPr kumimoji="1"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27" y="5260339"/>
                <a:ext cx="5180649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455996" y="5837550"/>
                <a:ext cx="70150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振动方向相同，振幅相等。</a:t>
                </a:r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" y="5837550"/>
                <a:ext cx="7015062" cy="584775"/>
              </a:xfrm>
              <a:prstGeom prst="rect">
                <a:avLst/>
              </a:prstGeom>
              <a:blipFill rotWithShape="0">
                <a:blip r:embed="rId16"/>
                <a:stretch>
                  <a:fillRect t="-16667" r="-147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5" grpId="0" animBg="1"/>
      <p:bldP spid="6" grpId="0" animBg="1"/>
      <p:bldP spid="25" grpId="0"/>
      <p:bldP spid="26" grpId="0"/>
      <p:bldP spid="31" grpId="0"/>
      <p:bldP spid="39" grpId="0"/>
      <p:bldP spid="40" grpId="0"/>
      <p:bldP spid="41" grpId="0"/>
      <p:bldP spid="43" grpId="0" animBg="1"/>
      <p:bldP spid="44" grpId="0" animBg="1"/>
      <p:bldP spid="48" grpId="0" animBg="1"/>
      <p:bldP spid="49" grpId="0"/>
      <p:bldP spid="51" grpId="0" animBg="1"/>
      <p:bldP spid="56" grpId="0"/>
      <p:bldP spid="76" grpId="0"/>
      <p:bldP spid="85" grpId="0"/>
      <p:bldP spid="86" grpId="0"/>
      <p:bldP spid="93" grpId="0"/>
      <p:bldP spid="96" grpId="0"/>
      <p:bldP spid="108" grpId="0"/>
      <p:bldP spid="109" grpId="0"/>
      <p:bldP spid="110" grpId="0" animBg="1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/>
        </p:nvCxnSpPr>
        <p:spPr>
          <a:xfrm flipH="1">
            <a:off x="8324988" y="2062918"/>
            <a:ext cx="2072" cy="776663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连接符 2"/>
          <p:cNvCxnSpPr/>
          <p:nvPr/>
        </p:nvCxnSpPr>
        <p:spPr>
          <a:xfrm flipH="1">
            <a:off x="10267836" y="1544313"/>
            <a:ext cx="0" cy="129526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9294426" y="778171"/>
            <a:ext cx="969218" cy="77256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H="1">
            <a:off x="8309998" y="787941"/>
            <a:ext cx="994405" cy="1279074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8630813" y="937827"/>
            <a:ext cx="2056674" cy="2762408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9273431" y="734518"/>
            <a:ext cx="0" cy="2068642"/>
          </a:xfrm>
          <a:prstGeom prst="straightConnector1">
            <a:avLst/>
          </a:prstGeom>
          <a:ln w="508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357223" y="503000"/>
                <a:ext cx="286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223" y="503000"/>
                <a:ext cx="28693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1277" r="-212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 flipV="1">
            <a:off x="9272023" y="1505769"/>
            <a:ext cx="1007999" cy="1333812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76779" y="35279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277355" y="1430865"/>
                <a:ext cx="429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355" y="1430865"/>
                <a:ext cx="4295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857" r="-142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H="1" flipV="1">
            <a:off x="8295008" y="2039217"/>
            <a:ext cx="994405" cy="785374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956379" y="1598255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9" y="1598255"/>
                <a:ext cx="434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676" r="-1408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7750009" y="2816948"/>
            <a:ext cx="3044027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360397" y="227585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透光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轴</a:t>
            </a:r>
            <a:endParaRPr lang="zh-CN" altLang="en-US" sz="28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>
            <a:off x="9272022" y="2810730"/>
            <a:ext cx="1000007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 flipV="1">
            <a:off x="8309998" y="2816948"/>
            <a:ext cx="95400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084984" y="2902399"/>
                <a:ext cx="423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984" y="2902399"/>
                <a:ext cx="42312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4286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123776" y="2889909"/>
                <a:ext cx="429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𝒐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776" y="2889909"/>
                <a:ext cx="4295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286" r="-1429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任意形状 19"/>
          <p:cNvSpPr/>
          <p:nvPr/>
        </p:nvSpPr>
        <p:spPr>
          <a:xfrm>
            <a:off x="9293902" y="2323475"/>
            <a:ext cx="284813" cy="134911"/>
          </a:xfrm>
          <a:custGeom>
            <a:avLst/>
            <a:gdLst>
              <a:gd name="connsiteX0" fmla="*/ 0 w 284813"/>
              <a:gd name="connsiteY0" fmla="*/ 0 h 134911"/>
              <a:gd name="connsiteX1" fmla="*/ 149902 w 284813"/>
              <a:gd name="connsiteY1" fmla="*/ 29980 h 134911"/>
              <a:gd name="connsiteX2" fmla="*/ 284813 w 284813"/>
              <a:gd name="connsiteY2" fmla="*/ 134911 h 134911"/>
              <a:gd name="connsiteX3" fmla="*/ 284813 w 284813"/>
              <a:gd name="connsiteY3" fmla="*/ 134911 h 13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813" h="134911">
                <a:moveTo>
                  <a:pt x="0" y="0"/>
                </a:moveTo>
                <a:cubicBezTo>
                  <a:pt x="51216" y="3747"/>
                  <a:pt x="102433" y="7495"/>
                  <a:pt x="149902" y="29980"/>
                </a:cubicBezTo>
                <a:cubicBezTo>
                  <a:pt x="197371" y="52465"/>
                  <a:pt x="284813" y="134911"/>
                  <a:pt x="284813" y="134911"/>
                </a:cubicBezTo>
                <a:lnTo>
                  <a:pt x="284813" y="134911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379454" y="1969553"/>
                <a:ext cx="2917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454" y="1969553"/>
                <a:ext cx="29174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766" r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23965" y="583801"/>
                <a:ext cx="45528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  <m:r>
                      <a:rPr lang="en-US" altLang="zh-CN" sz="3200" b="1" i="1" dirty="0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的相位差为：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5" y="583801"/>
                <a:ext cx="4552849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294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311773" y="1197235"/>
                <a:ext cx="366504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3" y="1197235"/>
                <a:ext cx="3665042" cy="925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976814" y="1456482"/>
                <a:ext cx="7902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814" y="1456482"/>
                <a:ext cx="790280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66284" y="2183437"/>
                <a:ext cx="51796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投影的方向相反。</a:t>
                </a: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4" y="2183437"/>
                <a:ext cx="5179623" cy="584775"/>
              </a:xfrm>
              <a:prstGeom prst="rect">
                <a:avLst/>
              </a:prstGeom>
              <a:blipFill>
                <a:blip r:embed="rId11"/>
                <a:stretch>
                  <a:fillRect t="-16667" r="-211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423965" y="2786686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干涉的加强与减弱取决于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波晶片的厚度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入射光的波长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3965" y="386390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单色光：不同厚度可出现明暗不同。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23965" y="4448679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白光：不同波长加强和减弱不同，有的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颜色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会出现消光。</a:t>
            </a:r>
            <a:endParaRPr lang="en-US" altLang="zh-CN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因此可能看到彩色。</a:t>
            </a:r>
            <a:r>
              <a:rPr lang="en-US" altLang="zh-CN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色偏振</a:t>
            </a:r>
          </a:p>
        </p:txBody>
      </p:sp>
    </p:spTree>
    <p:extLst>
      <p:ext uri="{BB962C8B-B14F-4D97-AF65-F5344CB8AC3E}">
        <p14:creationId xmlns:p14="http://schemas.microsoft.com/office/powerpoint/2010/main" val="27954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965" y="4102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应用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965" y="995043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利用偏振光的干涉研究研究材料内部的应力分布。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965" y="1579818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有些材料在外力作用下变为各向异性，产生双折射，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214632" y="2179583"/>
                <a:ext cx="28010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𝒐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𝒆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应力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632" y="2179583"/>
                <a:ext cx="2801023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842" r="-4783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23965" y="2749368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通过分析干涉条纹的疏密程度可以了解应力分布。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3965" y="33491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克尔效应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3965" y="3903928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通过外加电场让非晶体内部分子做有序排列，产生各向异性。</a:t>
            </a:r>
          </a:p>
        </p:txBody>
      </p:sp>
      <p:sp>
        <p:nvSpPr>
          <p:cNvPr id="9" name="立方体 8"/>
          <p:cNvSpPr/>
          <p:nvPr/>
        </p:nvSpPr>
        <p:spPr>
          <a:xfrm rot="16200000">
            <a:off x="3374400" y="5230263"/>
            <a:ext cx="1924180" cy="680900"/>
          </a:xfrm>
          <a:prstGeom prst="cube">
            <a:avLst>
              <a:gd name="adj" fmla="val 65873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罐形 9"/>
          <p:cNvSpPr/>
          <p:nvPr/>
        </p:nvSpPr>
        <p:spPr>
          <a:xfrm rot="16200000">
            <a:off x="2363508" y="5229522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2893501" y="5080474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罐形 11"/>
          <p:cNvSpPr/>
          <p:nvPr/>
        </p:nvSpPr>
        <p:spPr>
          <a:xfrm rot="16200000">
            <a:off x="4974731" y="5224301"/>
            <a:ext cx="1399922" cy="672748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 flipH="1" flipV="1">
            <a:off x="5308970" y="5422647"/>
            <a:ext cx="405782" cy="35602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025498" y="5597880"/>
            <a:ext cx="1440000" cy="0"/>
          </a:xfrm>
          <a:prstGeom prst="straightConnector1">
            <a:avLst/>
          </a:prstGeom>
          <a:ln w="508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173593" y="552636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770529" y="5526367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 flipV="1">
            <a:off x="1513611" y="5357556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2125788" y="5343490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62856" y="485865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837482" y="5005524"/>
            <a:ext cx="914408" cy="1180162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781238" y="4779096"/>
                <a:ext cx="286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238" y="4779096"/>
                <a:ext cx="286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2127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416119" y="4491494"/>
                <a:ext cx="3877985" cy="1119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对外电场的响应频率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可高达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𝟏𝟎</m:t>
                        </m:r>
                      </m:sup>
                    </m:sSup>
                    <m:r>
                      <a:rPr lang="en-US" altLang="zh-CN" sz="3200" b="1" i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𝐇𝐳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19" y="4491494"/>
                <a:ext cx="3877985" cy="1119409"/>
              </a:xfrm>
              <a:prstGeom prst="rect">
                <a:avLst/>
              </a:prstGeom>
              <a:blipFill rotWithShape="0">
                <a:blip r:embed="rId4"/>
                <a:stretch>
                  <a:fillRect l="-4088" t="-7104" r="-3459" b="-12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6416118" y="5581011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可用作高速光闸，光电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调制器等。</a:t>
            </a:r>
          </a:p>
        </p:txBody>
      </p:sp>
    </p:spTree>
    <p:extLst>
      <p:ext uri="{BB962C8B-B14F-4D97-AF65-F5344CB8AC3E}">
        <p14:creationId xmlns:p14="http://schemas.microsoft.com/office/powerpoint/2010/main" val="179110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2" grpId="0" animBg="1"/>
      <p:bldP spid="15" grpId="0" animBg="1"/>
      <p:bldP spid="16" grpId="0" animBg="1"/>
      <p:bldP spid="19" grpId="0"/>
      <p:bldP spid="22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965" y="29034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波动光学简单总结：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3965" y="87512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波动光学研究的问题：光的</a:t>
            </a:r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干涉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衍射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偏振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8696" y="19847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光的相干叠加条件：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9985" y="199970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偏振方向相同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9985" y="14598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频率相等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265725" y="1617375"/>
            <a:ext cx="216334" cy="127419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9985" y="253950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初始相位差恒定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964" y="3320226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光的干涉加强减弱取决于相位差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39201" y="3934981"/>
                <a:ext cx="319940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zh-CN" alt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01" y="3934981"/>
                <a:ext cx="3199402" cy="9251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标注 12"/>
          <p:cNvSpPr/>
          <p:nvPr/>
        </p:nvSpPr>
        <p:spPr>
          <a:xfrm>
            <a:off x="580651" y="4983702"/>
            <a:ext cx="2213914" cy="561757"/>
          </a:xfrm>
          <a:prstGeom prst="wedgeRoundRectCallout">
            <a:avLst>
              <a:gd name="adj1" fmla="val 30386"/>
              <a:gd name="adj2" fmla="val -97074"/>
              <a:gd name="adj3" fmla="val 16667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chemeClr val="tx1"/>
                </a:solidFill>
              </a:rPr>
              <a:t>初始相位差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114287" y="4198130"/>
                <a:ext cx="3079817" cy="492443"/>
              </a:xfrm>
              <a:prstGeom prst="rect">
                <a:avLst/>
              </a:prstGeom>
              <a:solidFill>
                <a:srgbClr val="FFF2E5"/>
              </a:solidFill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87" y="4198130"/>
                <a:ext cx="307981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8319314" y="4205998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光程差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3826274" y="4983702"/>
            <a:ext cx="2576025" cy="561757"/>
          </a:xfrm>
          <a:prstGeom prst="wedgeRoundRectCallout">
            <a:avLst>
              <a:gd name="adj1" fmla="val -53151"/>
              <a:gd name="adj2" fmla="val -8856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chemeClr val="tx1"/>
                </a:solidFill>
              </a:rPr>
              <a:t>真空中的波长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6778923" y="3103874"/>
            <a:ext cx="170482" cy="91239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599454" y="3035226"/>
                <a:ext cx="983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54" y="3035226"/>
                <a:ext cx="98392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051830" y="3585380"/>
                <a:ext cx="19186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30" y="3585380"/>
                <a:ext cx="191860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993587" y="3342002"/>
                <a:ext cx="2019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587" y="3342002"/>
                <a:ext cx="201927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10726341" y="29428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726342" y="353921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374019" y="582597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若初始相位差</a:t>
            </a:r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为零：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76335" y="3369920"/>
                <a:ext cx="9314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335" y="3369920"/>
                <a:ext cx="93140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2"/>
          <p:cNvSpPr>
            <a:spLocks/>
          </p:cNvSpPr>
          <p:nvPr/>
        </p:nvSpPr>
        <p:spPr bwMode="auto">
          <a:xfrm>
            <a:off x="5666251" y="5644269"/>
            <a:ext cx="170482" cy="912393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471792" y="5489219"/>
                <a:ext cx="7563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92" y="5489219"/>
                <a:ext cx="756361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924168" y="5825975"/>
                <a:ext cx="195630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68" y="5825975"/>
                <a:ext cx="1956305" cy="81541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985845" y="5825975"/>
                <a:ext cx="2019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845" y="5825975"/>
                <a:ext cx="201927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9733589" y="54568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733590" y="605316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718799" y="5905126"/>
                <a:ext cx="857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799" y="5905126"/>
                <a:ext cx="857864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/>
          <p:cNvSpPr/>
          <p:nvPr/>
        </p:nvSpPr>
        <p:spPr>
          <a:xfrm>
            <a:off x="8205670" y="1655732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033868" y="2631437"/>
            <a:ext cx="144000" cy="1440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712802" y="147601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02" y="1476010"/>
                <a:ext cx="474937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498796" y="248071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6" y="2480711"/>
                <a:ext cx="474937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/>
          <p:cNvCxnSpPr/>
          <p:nvPr/>
        </p:nvCxnSpPr>
        <p:spPr>
          <a:xfrm>
            <a:off x="8355890" y="1743389"/>
            <a:ext cx="2723062" cy="36805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V="1">
            <a:off x="8187739" y="2130815"/>
            <a:ext cx="2891213" cy="564658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679617" y="145808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617" y="1458089"/>
                <a:ext cx="474937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337741" y="243096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741" y="2430968"/>
                <a:ext cx="474937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11019359" y="2035544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1196523" y="189306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523" y="1893069"/>
                <a:ext cx="346249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3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  <p:bldP spid="10" grpId="0"/>
      <p:bldP spid="11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/>
      <p:bldP spid="35" grpId="0"/>
      <p:bldP spid="38" grpId="0"/>
      <p:bldP spid="39" grpId="0"/>
      <p:bldP spid="40" grpId="0" animBg="1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线连接符 30"/>
          <p:cNvCxnSpPr/>
          <p:nvPr/>
        </p:nvCxnSpPr>
        <p:spPr>
          <a:xfrm flipV="1">
            <a:off x="7056351" y="855670"/>
            <a:ext cx="3851999" cy="133200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38954" y="35155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分波阵面干涉：杨氏双缝干涉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 flipV="1">
            <a:off x="10924651" y="316460"/>
            <a:ext cx="0" cy="88775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7055628" y="1058876"/>
            <a:ext cx="0" cy="46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055628" y="2838364"/>
            <a:ext cx="0" cy="432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7053285" y="1611670"/>
            <a:ext cx="0" cy="112821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48368" y="105417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68" y="1054171"/>
                <a:ext cx="4749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34500" y="283977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00" y="2839774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/>
          <p:cNvCxnSpPr/>
          <p:nvPr/>
        </p:nvCxnSpPr>
        <p:spPr>
          <a:xfrm flipV="1">
            <a:off x="6534500" y="1565295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6541574" y="2791691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6729764" y="1565295"/>
            <a:ext cx="1" cy="122400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578348" y="1949057"/>
                <a:ext cx="33021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48" y="1949057"/>
                <a:ext cx="33021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10930803" y="528337"/>
            <a:ext cx="0" cy="274051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7055628" y="2184629"/>
            <a:ext cx="3861107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969298" y="580266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298" y="580266"/>
                <a:ext cx="34624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952169" y="1969806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169" y="1969806"/>
                <a:ext cx="36227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/>
          <p:cNvCxnSpPr/>
          <p:nvPr/>
        </p:nvCxnSpPr>
        <p:spPr>
          <a:xfrm flipV="1">
            <a:off x="7067353" y="838905"/>
            <a:ext cx="3849382" cy="733815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278466" y="77492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466" y="774925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/>
          <p:cNvCxnSpPr/>
          <p:nvPr/>
        </p:nvCxnSpPr>
        <p:spPr>
          <a:xfrm flipV="1">
            <a:off x="7051641" y="837914"/>
            <a:ext cx="3888000" cy="1980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083712" y="168270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712" y="1682706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0531575" y="231635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575" y="231635"/>
                <a:ext cx="30617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连接符 26"/>
          <p:cNvCxnSpPr/>
          <p:nvPr/>
        </p:nvCxnSpPr>
        <p:spPr>
          <a:xfrm flipV="1">
            <a:off x="11299796" y="838650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11306034" y="2173785"/>
            <a:ext cx="418665" cy="0"/>
          </a:xfrm>
          <a:prstGeom prst="line">
            <a:avLst/>
          </a:prstGeom>
          <a:ln w="381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>
            <a:off x="11509130" y="864346"/>
            <a:ext cx="0" cy="1289362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1352289" y="1265887"/>
                <a:ext cx="3061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289" y="1265887"/>
                <a:ext cx="306173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39636" y="1451202"/>
                <a:ext cx="1814406" cy="806631"/>
              </a:xfrm>
              <a:prstGeom prst="rect">
                <a:avLst/>
              </a:prstGeom>
              <a:noFill/>
              <a:ln w="38100">
                <a:solidFill>
                  <a:srgbClr val="FF0077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36" y="1451202"/>
                <a:ext cx="1814406" cy="8066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77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778397" y="1437594"/>
                <a:ext cx="2944011" cy="818237"/>
              </a:xfrm>
              <a:prstGeom prst="rect">
                <a:avLst/>
              </a:prstGeom>
              <a:noFill/>
              <a:ln w="38100">
                <a:solidFill>
                  <a:srgbClr val="00762E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97" y="1437594"/>
                <a:ext cx="2944011" cy="8182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00762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081155" y="2401471"/>
                <a:ext cx="1959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55" y="2401471"/>
                <a:ext cx="1959446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/>
          <p:cNvCxnSpPr/>
          <p:nvPr/>
        </p:nvCxnSpPr>
        <p:spPr>
          <a:xfrm flipV="1">
            <a:off x="7067353" y="3040886"/>
            <a:ext cx="3846639" cy="0"/>
          </a:xfrm>
          <a:prstGeom prst="straightConnector1">
            <a:avLst/>
          </a:prstGeom>
          <a:ln w="38100">
            <a:solidFill>
              <a:srgbClr val="007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777539" y="2837960"/>
                <a:ext cx="3686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𝑫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539" y="2837960"/>
                <a:ext cx="368691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1004523" y="22920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77"/>
                </a:solidFill>
                <a:latin typeface="SimHei" charset="-122"/>
                <a:ea typeface="SimHei" charset="-122"/>
                <a:cs typeface="SimHei" charset="-122"/>
              </a:rPr>
              <a:t>明纹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931143" y="22920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62E"/>
                </a:solidFill>
                <a:latin typeface="SimHei" charset="-122"/>
                <a:ea typeface="SimHei" charset="-122"/>
                <a:cs typeface="SimHei" charset="-122"/>
              </a:rPr>
              <a:t>暗纹</a:t>
            </a:r>
          </a:p>
        </p:txBody>
      </p:sp>
      <p:cxnSp>
        <p:nvCxnSpPr>
          <p:cNvPr id="44" name="直线连接符 43"/>
          <p:cNvCxnSpPr/>
          <p:nvPr/>
        </p:nvCxnSpPr>
        <p:spPr>
          <a:xfrm>
            <a:off x="7059918" y="1557730"/>
            <a:ext cx="503999" cy="100823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38954" y="864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光程差：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2041183" y="926011"/>
                <a:ext cx="306423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3" y="926011"/>
                <a:ext cx="3064237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任意形状 48"/>
          <p:cNvSpPr/>
          <p:nvPr/>
        </p:nvSpPr>
        <p:spPr>
          <a:xfrm>
            <a:off x="7779895" y="1933731"/>
            <a:ext cx="32200" cy="269823"/>
          </a:xfrm>
          <a:custGeom>
            <a:avLst/>
            <a:gdLst>
              <a:gd name="connsiteX0" fmla="*/ 0 w 32200"/>
              <a:gd name="connsiteY0" fmla="*/ 0 h 269823"/>
              <a:gd name="connsiteX1" fmla="*/ 29980 w 32200"/>
              <a:gd name="connsiteY1" fmla="*/ 179882 h 269823"/>
              <a:gd name="connsiteX2" fmla="*/ 29980 w 32200"/>
              <a:gd name="connsiteY2" fmla="*/ 269823 h 269823"/>
              <a:gd name="connsiteX3" fmla="*/ 29980 w 32200"/>
              <a:gd name="connsiteY3" fmla="*/ 269823 h 26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" h="269823">
                <a:moveTo>
                  <a:pt x="0" y="0"/>
                </a:moveTo>
                <a:cubicBezTo>
                  <a:pt x="12491" y="67456"/>
                  <a:pt x="24983" y="134912"/>
                  <a:pt x="29980" y="179882"/>
                </a:cubicBezTo>
                <a:cubicBezTo>
                  <a:pt x="34977" y="224852"/>
                  <a:pt x="29980" y="269823"/>
                  <a:pt x="29980" y="269823"/>
                </a:cubicBezTo>
                <a:lnTo>
                  <a:pt x="29980" y="269823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879385" y="1864700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385" y="1864700"/>
                <a:ext cx="27731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4444" r="-2444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438954" y="284601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注意：透镜的等</a:t>
            </a:r>
            <a:r>
              <a:rPr lang="zh-CN" altLang="en-US" sz="28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光程性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8954" y="343930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分振幅干涉：等倾干涉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79023" y="5934347"/>
            <a:ext cx="3371553" cy="5932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/>
          <p:cNvCxnSpPr/>
          <p:nvPr/>
        </p:nvCxnSpPr>
        <p:spPr>
          <a:xfrm>
            <a:off x="2818305" y="5373337"/>
            <a:ext cx="541095" cy="56101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>
            <a:off x="3328404" y="5919451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 flipV="1">
            <a:off x="3548399" y="5903661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 flipV="1">
            <a:off x="3328404" y="4826674"/>
            <a:ext cx="870445" cy="10845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 flipV="1">
            <a:off x="3779124" y="4838261"/>
            <a:ext cx="870445" cy="10845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 flipV="1">
            <a:off x="662694" y="4832280"/>
            <a:ext cx="4516890" cy="0"/>
          </a:xfrm>
          <a:prstGeom prst="straightConnector1">
            <a:avLst/>
          </a:prstGeom>
          <a:ln w="63500">
            <a:solidFill>
              <a:srgbClr val="CC00CC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 flipH="1">
            <a:off x="2290759" y="5386048"/>
            <a:ext cx="540000" cy="56160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 flipV="1">
            <a:off x="3326120" y="5223326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形状 61"/>
          <p:cNvSpPr/>
          <p:nvPr/>
        </p:nvSpPr>
        <p:spPr>
          <a:xfrm>
            <a:off x="3093644" y="5562762"/>
            <a:ext cx="241200" cy="123987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63" name="直线连接符 62"/>
          <p:cNvCxnSpPr/>
          <p:nvPr/>
        </p:nvCxnSpPr>
        <p:spPr>
          <a:xfrm flipV="1">
            <a:off x="2331218" y="5256841"/>
            <a:ext cx="1" cy="1255220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任意形状 63"/>
          <p:cNvSpPr/>
          <p:nvPr/>
        </p:nvSpPr>
        <p:spPr>
          <a:xfrm flipH="1">
            <a:off x="2324443" y="5596277"/>
            <a:ext cx="230973" cy="122400"/>
          </a:xfrm>
          <a:custGeom>
            <a:avLst/>
            <a:gdLst>
              <a:gd name="connsiteX0" fmla="*/ 0 w 278970"/>
              <a:gd name="connsiteY0" fmla="*/ 123987 h 123987"/>
              <a:gd name="connsiteX1" fmla="*/ 108488 w 278970"/>
              <a:gd name="connsiteY1" fmla="*/ 30997 h 123987"/>
              <a:gd name="connsiteX2" fmla="*/ 278970 w 278970"/>
              <a:gd name="connsiteY2" fmla="*/ 0 h 123987"/>
              <a:gd name="connsiteX3" fmla="*/ 278970 w 278970"/>
              <a:gd name="connsiteY3" fmla="*/ 0 h 1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70" h="123987">
                <a:moveTo>
                  <a:pt x="0" y="123987"/>
                </a:moveTo>
                <a:cubicBezTo>
                  <a:pt x="30996" y="87824"/>
                  <a:pt x="61993" y="51661"/>
                  <a:pt x="108488" y="30997"/>
                </a:cubicBezTo>
                <a:cubicBezTo>
                  <a:pt x="154983" y="10332"/>
                  <a:pt x="278970" y="0"/>
                  <a:pt x="278970" y="0"/>
                </a:cubicBezTo>
                <a:lnTo>
                  <a:pt x="27897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2372143" y="5222186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3" y="5222186"/>
                <a:ext cx="19877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30303" r="-3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线箭头连接符 65"/>
          <p:cNvCxnSpPr/>
          <p:nvPr/>
        </p:nvCxnSpPr>
        <p:spPr>
          <a:xfrm>
            <a:off x="1869213" y="5916048"/>
            <a:ext cx="232474" cy="608108"/>
          </a:xfrm>
          <a:prstGeom prst="straightConnector1">
            <a:avLst/>
          </a:prstGeom>
          <a:ln w="50800">
            <a:solidFill>
              <a:srgbClr val="0000FF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/>
          <p:nvPr/>
        </p:nvCxnSpPr>
        <p:spPr>
          <a:xfrm flipV="1">
            <a:off x="2089208" y="5915756"/>
            <a:ext cx="234000" cy="608400"/>
          </a:xfrm>
          <a:prstGeom prst="straightConnector1">
            <a:avLst/>
          </a:prstGeom>
          <a:ln w="50800">
            <a:solidFill>
              <a:srgbClr val="0000FF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 flipH="1" flipV="1">
            <a:off x="1014401" y="4849554"/>
            <a:ext cx="871200" cy="10836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 flipH="1" flipV="1">
            <a:off x="1447515" y="4848018"/>
            <a:ext cx="871200" cy="10836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>
            <a:off x="1310053" y="4098382"/>
            <a:ext cx="3056738" cy="0"/>
          </a:xfrm>
          <a:prstGeom prst="line">
            <a:avLst/>
          </a:prstGeom>
          <a:ln w="63500">
            <a:solidFill>
              <a:srgbClr val="007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/>
          <p:cNvCxnSpPr/>
          <p:nvPr/>
        </p:nvCxnSpPr>
        <p:spPr>
          <a:xfrm flipH="1" flipV="1">
            <a:off x="3003646" y="4122604"/>
            <a:ext cx="0" cy="2389457"/>
          </a:xfrm>
          <a:prstGeom prst="line">
            <a:avLst/>
          </a:prstGeom>
          <a:ln w="38100">
            <a:solidFill>
              <a:srgbClr val="0076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H="1" flipV="1">
            <a:off x="3650388" y="4126324"/>
            <a:ext cx="945803" cy="70619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/>
          <p:nvPr/>
        </p:nvCxnSpPr>
        <p:spPr>
          <a:xfrm flipH="1" flipV="1">
            <a:off x="3676074" y="4134601"/>
            <a:ext cx="522777" cy="713417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/>
          <p:cNvCxnSpPr/>
          <p:nvPr/>
        </p:nvCxnSpPr>
        <p:spPr>
          <a:xfrm flipV="1">
            <a:off x="1454211" y="4095653"/>
            <a:ext cx="918866" cy="735201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 flipV="1">
            <a:off x="1025765" y="4081109"/>
            <a:ext cx="1357716" cy="749636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/>
          <p:nvPr/>
        </p:nvCxnSpPr>
        <p:spPr>
          <a:xfrm flipV="1">
            <a:off x="2314781" y="4426577"/>
            <a:ext cx="1368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3182218" y="4241911"/>
                <a:ext cx="2500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218" y="4241911"/>
                <a:ext cx="250068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520452" y="4239524"/>
                <a:ext cx="2500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452" y="4239524"/>
                <a:ext cx="250068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线箭头连接符 78"/>
          <p:cNvCxnSpPr/>
          <p:nvPr/>
        </p:nvCxnSpPr>
        <p:spPr>
          <a:xfrm>
            <a:off x="4703737" y="4119487"/>
            <a:ext cx="0" cy="6955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>
            <a:off x="4550576" y="4104752"/>
            <a:ext cx="313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4750907" y="4255022"/>
                <a:ext cx="258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07" y="4255022"/>
                <a:ext cx="258084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37209" r="-37209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椭圆 81"/>
          <p:cNvSpPr/>
          <p:nvPr/>
        </p:nvSpPr>
        <p:spPr>
          <a:xfrm>
            <a:off x="2747668" y="5302422"/>
            <a:ext cx="144000" cy="144000"/>
          </a:xfrm>
          <a:prstGeom prst="ellipse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2723049" y="4954242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049" y="4954242"/>
                <a:ext cx="259686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3041582" y="5188671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82" y="5188671"/>
                <a:ext cx="198772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33333" r="-3030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线连接符 84"/>
          <p:cNvCxnSpPr/>
          <p:nvPr/>
        </p:nvCxnSpPr>
        <p:spPr>
          <a:xfrm flipH="1" flipV="1">
            <a:off x="2410308" y="4134601"/>
            <a:ext cx="603139" cy="693934"/>
          </a:xfrm>
          <a:prstGeom prst="line">
            <a:avLst/>
          </a:prstGeom>
          <a:ln w="317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/>
          <p:cNvCxnSpPr/>
          <p:nvPr/>
        </p:nvCxnSpPr>
        <p:spPr>
          <a:xfrm flipV="1">
            <a:off x="2996804" y="4153578"/>
            <a:ext cx="628017" cy="647734"/>
          </a:xfrm>
          <a:prstGeom prst="line">
            <a:avLst/>
          </a:prstGeom>
          <a:ln w="317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5979464" y="3558353"/>
                <a:ext cx="3579185" cy="8768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64" y="3558353"/>
                <a:ext cx="3579185" cy="8768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/>
          <p:cNvSpPr txBox="1"/>
          <p:nvPr/>
        </p:nvSpPr>
        <p:spPr>
          <a:xfrm>
            <a:off x="5826325" y="444853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注意：需要考虑半波损失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5826325" y="4990941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条纹的形状，级次，条纹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间距等特征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5826325" y="5951487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透射光也有干涉现象：增透膜</a:t>
            </a:r>
          </a:p>
        </p:txBody>
      </p:sp>
    </p:spTree>
    <p:extLst>
      <p:ext uri="{BB962C8B-B14F-4D97-AF65-F5344CB8AC3E}">
        <p14:creationId xmlns:p14="http://schemas.microsoft.com/office/powerpoint/2010/main" val="19098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3" grpId="0" animBg="1"/>
      <p:bldP spid="16" grpId="0"/>
      <p:bldP spid="17" grpId="0"/>
      <p:bldP spid="19" grpId="0"/>
      <p:bldP spid="21" grpId="0"/>
      <p:bldP spid="26" grpId="0"/>
      <p:bldP spid="30" grpId="0" animBg="1"/>
      <p:bldP spid="34" grpId="0" animBg="1"/>
      <p:bldP spid="35" grpId="0" animBg="1"/>
      <p:bldP spid="36" grpId="0"/>
      <p:bldP spid="38" grpId="0" animBg="1"/>
      <p:bldP spid="42" grpId="0"/>
      <p:bldP spid="43" grpId="0"/>
      <p:bldP spid="47" grpId="0"/>
      <p:bldP spid="48" grpId="0"/>
      <p:bldP spid="49" grpId="0" animBg="1"/>
      <p:bldP spid="50" grpId="0"/>
      <p:bldP spid="51" grpId="0"/>
      <p:bldP spid="52" grpId="0"/>
      <p:bldP spid="53" grpId="0" animBg="1"/>
      <p:bldP spid="62" grpId="0" animBg="1"/>
      <p:bldP spid="64" grpId="0" animBg="1"/>
      <p:bldP spid="65" grpId="0"/>
      <p:bldP spid="77" grpId="0" animBg="1"/>
      <p:bldP spid="78" grpId="0" animBg="1"/>
      <p:bldP spid="81" grpId="0"/>
      <p:bldP spid="82" grpId="0" animBg="1"/>
      <p:bldP spid="83" grpId="0"/>
      <p:bldP spid="84" grpId="0"/>
      <p:bldP spid="87" grpId="0"/>
      <p:bldP spid="88" grpId="0"/>
      <p:bldP spid="89" grpId="0"/>
      <p:bldP spid="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954" y="35155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分振幅干涉：等厚干涉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82694" y="2179415"/>
            <a:ext cx="3551001" cy="379828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 rot="21083353">
            <a:off x="7536132" y="1506957"/>
            <a:ext cx="3551001" cy="379828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612416" y="1223011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416" y="1223011"/>
                <a:ext cx="43114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451" r="-422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670191" y="2139988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191" y="2139988"/>
                <a:ext cx="4311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451" r="-42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575398" y="1698461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398" y="1698461"/>
                <a:ext cx="2837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939306" y="1665940"/>
            <a:ext cx="325562" cy="510756"/>
          </a:xfrm>
          <a:prstGeom prst="rect">
            <a:avLst/>
          </a:prstGeom>
          <a:pattFill prst="wdDnDiag">
            <a:fgClr>
              <a:srgbClr val="CC00CC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/>
          <p:cNvSpPr/>
          <p:nvPr/>
        </p:nvSpPr>
        <p:spPr>
          <a:xfrm>
            <a:off x="8581499" y="1954329"/>
            <a:ext cx="42204" cy="211015"/>
          </a:xfrm>
          <a:custGeom>
            <a:avLst/>
            <a:gdLst>
              <a:gd name="connsiteX0" fmla="*/ 0 w 42204"/>
              <a:gd name="connsiteY0" fmla="*/ 0 h 211015"/>
              <a:gd name="connsiteX1" fmla="*/ 28136 w 42204"/>
              <a:gd name="connsiteY1" fmla="*/ 112541 h 211015"/>
              <a:gd name="connsiteX2" fmla="*/ 42204 w 42204"/>
              <a:gd name="connsiteY2" fmla="*/ 211015 h 211015"/>
              <a:gd name="connsiteX3" fmla="*/ 42204 w 42204"/>
              <a:gd name="connsiteY3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04" h="211015">
                <a:moveTo>
                  <a:pt x="0" y="0"/>
                </a:moveTo>
                <a:cubicBezTo>
                  <a:pt x="10551" y="38686"/>
                  <a:pt x="21102" y="77372"/>
                  <a:pt x="28136" y="112541"/>
                </a:cubicBezTo>
                <a:cubicBezTo>
                  <a:pt x="35170" y="147710"/>
                  <a:pt x="42204" y="211015"/>
                  <a:pt x="42204" y="211015"/>
                </a:cubicBezTo>
                <a:lnTo>
                  <a:pt x="42204" y="211015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846842" y="1861102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62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762E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842" y="1861102"/>
                <a:ext cx="28373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1277" r="-212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 flipH="1">
            <a:off x="8021789" y="357765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8748190" y="357765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9491347" y="357765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10261896" y="373263"/>
            <a:ext cx="0" cy="936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10384372" y="1695920"/>
            <a:ext cx="0" cy="468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050895" y="1758681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895" y="1758681"/>
                <a:ext cx="2837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913" r="-239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8954" y="870734"/>
                <a:ext cx="65197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仅考虑近垂直入射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厚度为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时的光程差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54" y="870734"/>
                <a:ext cx="651973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1869" t="-15116" r="-561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407464" y="1492684"/>
                <a:ext cx="1582997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𝑛𝑑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64" y="1492684"/>
                <a:ext cx="158299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3643105" y="138991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注意半波损失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8954" y="192357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注意干涉光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来自哪两个表面的反射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466874" y="25719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劈尖干涉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弦形 21"/>
          <p:cNvSpPr/>
          <p:nvPr/>
        </p:nvSpPr>
        <p:spPr>
          <a:xfrm>
            <a:off x="7124566" y="3707200"/>
            <a:ext cx="4386744" cy="2054277"/>
          </a:xfrm>
          <a:prstGeom prst="chord">
            <a:avLst>
              <a:gd name="adj1" fmla="val 864608"/>
              <a:gd name="adj2" fmla="val 9922350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419091" y="5775545"/>
            <a:ext cx="3833997" cy="393895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/>
          <p:cNvCxnSpPr/>
          <p:nvPr/>
        </p:nvCxnSpPr>
        <p:spPr>
          <a:xfrm>
            <a:off x="9311747" y="3302700"/>
            <a:ext cx="0" cy="2472845"/>
          </a:xfrm>
          <a:prstGeom prst="line">
            <a:avLst/>
          </a:prstGeom>
          <a:ln w="3810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9311747" y="3316768"/>
            <a:ext cx="1491175" cy="2149287"/>
          </a:xfrm>
          <a:prstGeom prst="line">
            <a:avLst/>
          </a:prstGeom>
          <a:ln w="3810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9311747" y="5466978"/>
            <a:ext cx="14911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999878" y="3162021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𝑪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878" y="3162021"/>
                <a:ext cx="28373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9149" r="-212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155813" y="5789109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813" y="5789109"/>
                <a:ext cx="310983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569" r="-1960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921180" y="5275336"/>
                <a:ext cx="250068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180" y="5275336"/>
                <a:ext cx="25006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4286" r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/>
          <p:cNvCxnSpPr/>
          <p:nvPr/>
        </p:nvCxnSpPr>
        <p:spPr>
          <a:xfrm>
            <a:off x="10943602" y="5466055"/>
            <a:ext cx="73152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11309360" y="5774121"/>
            <a:ext cx="365760" cy="234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11547489" y="5072160"/>
            <a:ext cx="0" cy="37982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H="1" flipV="1">
            <a:off x="11547489" y="5791957"/>
            <a:ext cx="0" cy="3915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1602573" y="5430887"/>
                <a:ext cx="2837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573" y="5430887"/>
                <a:ext cx="2837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404" r="-2127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0140552" y="4088901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552" y="4088901"/>
                <a:ext cx="29976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0000" r="-180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8659296" y="61982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牛顿环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031222" y="4115968"/>
                <a:ext cx="1628074" cy="49019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𝑅𝑑</m:t>
                          </m:r>
                        </m:e>
                      </m:ra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222" y="4115968"/>
                <a:ext cx="1628074" cy="4901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448755" y="2559243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条纹的形状，级次，条纹间距等特征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48755" y="314102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应用：检查工件的平整度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8755" y="3704953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当工件不平整时，干涉条纹如何变化？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48755" y="427751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迈克尔逊干涉仪</a:t>
            </a:r>
            <a:endParaRPr lang="zh-CN" altLang="en-US" sz="28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8755" y="4815015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如何利用迈克尔逊干涉仪实现等倾干涉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和等厚干涉，光程差如何计算？</a:t>
            </a:r>
          </a:p>
        </p:txBody>
      </p:sp>
    </p:spTree>
    <p:extLst>
      <p:ext uri="{BB962C8B-B14F-4D97-AF65-F5344CB8AC3E}">
        <p14:creationId xmlns:p14="http://schemas.microsoft.com/office/powerpoint/2010/main" val="1258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  <p:bldP spid="7" grpId="0"/>
      <p:bldP spid="8" grpId="0" animBg="1"/>
      <p:bldP spid="9" grpId="0" animBg="1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7" grpId="0"/>
      <p:bldP spid="28" grpId="0"/>
      <p:bldP spid="29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861" y="30024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单缝夫琅和费衍射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1651181" y="1235355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1651181" y="2907060"/>
            <a:ext cx="0" cy="64967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2609423" y="1167657"/>
            <a:ext cx="287429" cy="2546640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5347826" y="1058250"/>
            <a:ext cx="0" cy="2745808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382104" y="1169565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104" y="1169565"/>
                <a:ext cx="29655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0408" r="-183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/>
          <p:cNvCxnSpPr/>
          <p:nvPr/>
        </p:nvCxnSpPr>
        <p:spPr>
          <a:xfrm flipV="1">
            <a:off x="1626758" y="2443794"/>
            <a:ext cx="3706320" cy="0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1626758" y="1964734"/>
            <a:ext cx="1040977" cy="46828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形状 11"/>
          <p:cNvSpPr/>
          <p:nvPr/>
        </p:nvSpPr>
        <p:spPr>
          <a:xfrm>
            <a:off x="2020797" y="2223124"/>
            <a:ext cx="70338" cy="239150"/>
          </a:xfrm>
          <a:custGeom>
            <a:avLst/>
            <a:gdLst>
              <a:gd name="connsiteX0" fmla="*/ 0 w 70338"/>
              <a:gd name="connsiteY0" fmla="*/ 0 h 239150"/>
              <a:gd name="connsiteX1" fmla="*/ 56271 w 70338"/>
              <a:gd name="connsiteY1" fmla="*/ 126609 h 239150"/>
              <a:gd name="connsiteX2" fmla="*/ 70338 w 70338"/>
              <a:gd name="connsiteY2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" h="239150">
                <a:moveTo>
                  <a:pt x="0" y="0"/>
                </a:moveTo>
                <a:cubicBezTo>
                  <a:pt x="22274" y="43375"/>
                  <a:pt x="44548" y="86751"/>
                  <a:pt x="56271" y="126609"/>
                </a:cubicBezTo>
                <a:cubicBezTo>
                  <a:pt x="67994" y="166467"/>
                  <a:pt x="70338" y="239150"/>
                  <a:pt x="70338" y="23915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176286" y="2105321"/>
                <a:ext cx="277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86" y="2105321"/>
                <a:ext cx="27731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4444" r="-2444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/>
          <p:cNvCxnSpPr/>
          <p:nvPr/>
        </p:nvCxnSpPr>
        <p:spPr>
          <a:xfrm>
            <a:off x="369229" y="1911635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83297" y="2401658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369229" y="2906176"/>
            <a:ext cx="792000" cy="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367676" y="2262986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76" y="2262986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569" r="-19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/>
          <p:cNvCxnSpPr/>
          <p:nvPr/>
        </p:nvCxnSpPr>
        <p:spPr>
          <a:xfrm flipV="1">
            <a:off x="1651181" y="2440977"/>
            <a:ext cx="1040977" cy="46828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2667735" y="1254253"/>
            <a:ext cx="2700956" cy="12204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1643845" y="1450921"/>
            <a:ext cx="1040977" cy="46828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2684822" y="1265742"/>
            <a:ext cx="2682534" cy="1836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V="1">
            <a:off x="2673924" y="1265742"/>
            <a:ext cx="2664000" cy="684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1213186" y="1881960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1220244" y="2923808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1379281" y="1881960"/>
            <a:ext cx="0" cy="10440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242071" y="2256311"/>
                <a:ext cx="283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71" y="2256311"/>
                <a:ext cx="283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870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101" y="805898"/>
            <a:ext cx="5013967" cy="2730615"/>
          </a:xfrm>
          <a:prstGeom prst="rect">
            <a:avLst/>
          </a:prstGeom>
        </p:spPr>
      </p:pic>
      <p:cxnSp>
        <p:nvCxnSpPr>
          <p:cNvPr id="43" name="直线箭头连接符 42"/>
          <p:cNvCxnSpPr/>
          <p:nvPr/>
        </p:nvCxnSpPr>
        <p:spPr>
          <a:xfrm>
            <a:off x="6119043" y="3480242"/>
            <a:ext cx="54531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1188177" y="3480242"/>
                <a:ext cx="29174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177" y="3480242"/>
                <a:ext cx="29174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500" r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/>
          <p:cNvCxnSpPr/>
          <p:nvPr/>
        </p:nvCxnSpPr>
        <p:spPr>
          <a:xfrm flipV="1">
            <a:off x="8794756" y="416466"/>
            <a:ext cx="1" cy="3063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8671454" y="3505632"/>
                <a:ext cx="254878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454" y="3505632"/>
                <a:ext cx="25487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3810" r="-26190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491890" y="3490884"/>
                <a:ext cx="27430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890" y="3490884"/>
                <a:ext cx="27430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111" r="-1111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209554" y="3505177"/>
                <a:ext cx="44422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554" y="3505177"/>
                <a:ext cx="44422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068" r="-13699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775111" y="3488975"/>
                <a:ext cx="67345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1" y="3488975"/>
                <a:ext cx="6734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901" r="-9009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731658" y="3509738"/>
                <a:ext cx="50353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658" y="3509738"/>
                <a:ext cx="50353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205" r="-60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8396245" y="251149"/>
                <a:ext cx="371833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245" y="251149"/>
                <a:ext cx="37183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6393" r="-8197" b="-180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06583" y="4292577"/>
                <a:ext cx="2474524" cy="8978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3" y="4292577"/>
                <a:ext cx="2474524" cy="8978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80002" y="5458283"/>
                <a:ext cx="2000484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2" y="5458283"/>
                <a:ext cx="2000484" cy="73795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utoShape 2"/>
          <p:cNvSpPr>
            <a:spLocks/>
          </p:cNvSpPr>
          <p:nvPr/>
        </p:nvSpPr>
        <p:spPr bwMode="auto">
          <a:xfrm>
            <a:off x="3246637" y="4095523"/>
            <a:ext cx="263822" cy="1266607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504919" y="411096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主极大：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3504919" y="483634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衍射极小条件：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967327" y="411096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次极大：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4974550" y="4154458"/>
                <a:ext cx="19580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50" y="4154458"/>
                <a:ext cx="1958037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8381498" y="3940693"/>
                <a:ext cx="3416896" cy="8154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98" y="3940693"/>
                <a:ext cx="3416896" cy="81541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6132913" y="4896887"/>
                <a:ext cx="2220160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913" y="4896887"/>
                <a:ext cx="2220160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8683943" y="4861091"/>
                <a:ext cx="204652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=1,2,⋯)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943" y="4861091"/>
                <a:ext cx="2046522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2970834" y="5405027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各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次极大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的宽度相等，均等于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主极大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宽度的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一半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2970834" y="5941915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主极大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的光强正比于缝宽的平方，远大于</a:t>
            </a:r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次极大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4482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 animBg="1"/>
      <p:bldP spid="13" grpId="0"/>
      <p:bldP spid="21" grpId="0"/>
      <p:bldP spid="39" grpId="0" animBg="1"/>
      <p:bldP spid="44" grpId="0"/>
      <p:bldP spid="46" grpId="0" animBg="1"/>
      <p:bldP spid="47" grpId="0"/>
      <p:bldP spid="48" grpId="0"/>
      <p:bldP spid="49" grpId="0"/>
      <p:bldP spid="50" grpId="0"/>
      <p:bldP spid="51" grpId="0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86" y="3632507"/>
            <a:ext cx="4560393" cy="272740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961" y="26174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光栅衍射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0971" y="844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多个单缝衍射间的相干叠加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170857" y="6317783"/>
            <a:ext cx="56695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39576" y="6351924"/>
                <a:ext cx="29174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576" y="6351924"/>
                <a:ext cx="2917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>
          <a:xfrm flipH="1" flipV="1">
            <a:off x="2936516" y="3243498"/>
            <a:ext cx="0" cy="3083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23651" y="6351924"/>
                <a:ext cx="25487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51" y="6351924"/>
                <a:ext cx="2548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0" r="-26190" b="-49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48776" y="6344964"/>
                <a:ext cx="27430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776" y="6344964"/>
                <a:ext cx="27430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111" r="-1111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869338" y="6351035"/>
                <a:ext cx="44422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38" y="6351035"/>
                <a:ext cx="44422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068" r="-13699"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48582" y="6354219"/>
                <a:ext cx="67345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82" y="6354219"/>
                <a:ext cx="67345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" r="-10000" b="-81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566929" y="6353378"/>
                <a:ext cx="50353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929" y="6353378"/>
                <a:ext cx="50353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05" r="-60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030187" y="3263174"/>
                <a:ext cx="37183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187" y="3263174"/>
                <a:ext cx="37183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393" r="-8197" b="-180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01304" y="2594450"/>
                <a:ext cx="2000484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04" y="2594450"/>
                <a:ext cx="2000484" cy="73795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87454" y="3397362"/>
                <a:ext cx="2014334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54" y="3397362"/>
                <a:ext cx="2014334" cy="8180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17449" y="1492445"/>
                <a:ext cx="4357026" cy="1053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8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l-GR" altLang="zh-CN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α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mr-IN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49" y="1492445"/>
                <a:ext cx="4357026" cy="10532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5526004" y="326087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主极大条件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光栅方程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106073" y="3847599"/>
                <a:ext cx="2230804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mr-IN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073" y="3847599"/>
                <a:ext cx="223080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5528400" y="431017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近邻两缝所发光之间的光程差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526004" y="486144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极小条件：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46809" y="4754922"/>
                <a:ext cx="3447739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kumimoji="1" lang="mr-IN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809" y="4754922"/>
                <a:ext cx="3447739" cy="73513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543317" y="5493432"/>
                <a:ext cx="29376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2,⋯, 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317" y="5493432"/>
                <a:ext cx="2937663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5991026" y="59116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主极大的半角宽：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882859" y="5727787"/>
                <a:ext cx="2626745" cy="891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𝑁𝑑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59" y="5727787"/>
                <a:ext cx="2626745" cy="89101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787080" y="3854493"/>
                <a:ext cx="20806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80" y="3854493"/>
                <a:ext cx="2080698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9"/>
          <p:cNvGrpSpPr>
            <a:grpSpLocks/>
          </p:cNvGrpSpPr>
          <p:nvPr/>
        </p:nvGrpSpPr>
        <p:grpSpPr bwMode="auto">
          <a:xfrm>
            <a:off x="6543317" y="309171"/>
            <a:ext cx="4198971" cy="2806851"/>
            <a:chOff x="3120" y="1286"/>
            <a:chExt cx="2256" cy="1514"/>
          </a:xfrm>
        </p:grpSpPr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V="1">
              <a:off x="3552" y="2046"/>
              <a:ext cx="231" cy="1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V="1">
              <a:off x="3552" y="2296"/>
              <a:ext cx="231" cy="1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V="1">
              <a:off x="3776" y="1441"/>
              <a:ext cx="1382" cy="84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V="1">
              <a:off x="3776" y="1441"/>
              <a:ext cx="1382" cy="59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>
              <a:off x="3776" y="1336"/>
              <a:ext cx="0" cy="1349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Line 15"/>
            <p:cNvSpPr>
              <a:spLocks noChangeShapeType="1"/>
            </p:cNvSpPr>
            <p:nvPr/>
          </p:nvSpPr>
          <p:spPr bwMode="auto">
            <a:xfrm>
              <a:off x="5158" y="1286"/>
              <a:ext cx="0" cy="1448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7" name="Line 16"/>
            <p:cNvSpPr>
              <a:spLocks noChangeShapeType="1"/>
            </p:cNvSpPr>
            <p:nvPr/>
          </p:nvSpPr>
          <p:spPr bwMode="auto">
            <a:xfrm>
              <a:off x="3542" y="1344"/>
              <a:ext cx="4" cy="242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8" name="Line 17"/>
            <p:cNvSpPr>
              <a:spLocks noChangeShapeType="1"/>
            </p:cNvSpPr>
            <p:nvPr/>
          </p:nvSpPr>
          <p:spPr bwMode="auto">
            <a:xfrm>
              <a:off x="3542" y="1680"/>
              <a:ext cx="4" cy="156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3542" y="1968"/>
              <a:ext cx="4" cy="117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0" name="Line 19"/>
            <p:cNvSpPr>
              <a:spLocks noChangeShapeType="1"/>
            </p:cNvSpPr>
            <p:nvPr/>
          </p:nvSpPr>
          <p:spPr bwMode="auto">
            <a:xfrm>
              <a:off x="3542" y="2177"/>
              <a:ext cx="4" cy="1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1" name="Line 20"/>
            <p:cNvSpPr>
              <a:spLocks noChangeShapeType="1"/>
            </p:cNvSpPr>
            <p:nvPr/>
          </p:nvSpPr>
          <p:spPr bwMode="auto">
            <a:xfrm>
              <a:off x="3542" y="2448"/>
              <a:ext cx="4" cy="236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>
              <a:off x="3168" y="2005"/>
              <a:ext cx="1968" cy="11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3142" y="1636"/>
              <a:ext cx="40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3142" y="1885"/>
              <a:ext cx="404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3142" y="2135"/>
              <a:ext cx="40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3142" y="2384"/>
              <a:ext cx="404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 flipV="1">
              <a:off x="3546" y="1536"/>
              <a:ext cx="230" cy="1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 flipV="1">
              <a:off x="3546" y="1785"/>
              <a:ext cx="230" cy="1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 flipV="1">
              <a:off x="3776" y="1436"/>
              <a:ext cx="1382" cy="1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 flipV="1">
              <a:off x="3776" y="1436"/>
              <a:ext cx="1382" cy="35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1" name="Line 30"/>
            <p:cNvSpPr>
              <a:spLocks noChangeShapeType="1"/>
            </p:cNvSpPr>
            <p:nvPr/>
          </p:nvSpPr>
          <p:spPr bwMode="auto">
            <a:xfrm>
              <a:off x="3546" y="2135"/>
              <a:ext cx="103" cy="220"/>
            </a:xfrm>
            <a:prstGeom prst="line">
              <a:avLst/>
            </a:prstGeom>
            <a:noFill/>
            <a:ln w="6350">
              <a:solidFill>
                <a:srgbClr val="0000FF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2" name="Line 31"/>
            <p:cNvSpPr>
              <a:spLocks noChangeShapeType="1"/>
            </p:cNvSpPr>
            <p:nvPr/>
          </p:nvSpPr>
          <p:spPr bwMode="auto">
            <a:xfrm>
              <a:off x="3546" y="1885"/>
              <a:ext cx="115" cy="212"/>
            </a:xfrm>
            <a:prstGeom prst="line">
              <a:avLst/>
            </a:prstGeom>
            <a:noFill/>
            <a:ln w="6350">
              <a:solidFill>
                <a:srgbClr val="0000FF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3" name="Line 32"/>
            <p:cNvSpPr>
              <a:spLocks noChangeShapeType="1"/>
            </p:cNvSpPr>
            <p:nvPr/>
          </p:nvSpPr>
          <p:spPr bwMode="auto">
            <a:xfrm>
              <a:off x="3546" y="1636"/>
              <a:ext cx="103" cy="214"/>
            </a:xfrm>
            <a:prstGeom prst="line">
              <a:avLst/>
            </a:prstGeom>
            <a:noFill/>
            <a:ln w="6350">
              <a:solidFill>
                <a:srgbClr val="0000FF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4" name="Line 33"/>
            <p:cNvSpPr>
              <a:spLocks noChangeShapeType="1"/>
            </p:cNvSpPr>
            <p:nvPr/>
          </p:nvSpPr>
          <p:spPr bwMode="auto">
            <a:xfrm flipV="1">
              <a:off x="3546" y="1847"/>
              <a:ext cx="109" cy="5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5" name="Line 34"/>
            <p:cNvSpPr>
              <a:spLocks noChangeShapeType="1"/>
            </p:cNvSpPr>
            <p:nvPr/>
          </p:nvSpPr>
          <p:spPr bwMode="auto">
            <a:xfrm flipV="1">
              <a:off x="3552" y="2109"/>
              <a:ext cx="115" cy="5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6" name="Line 35"/>
            <p:cNvSpPr>
              <a:spLocks noChangeShapeType="1"/>
            </p:cNvSpPr>
            <p:nvPr/>
          </p:nvSpPr>
          <p:spPr bwMode="auto">
            <a:xfrm>
              <a:off x="3776" y="2593"/>
              <a:ext cx="138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7" name="Rectangle 36"/>
            <p:cNvSpPr>
              <a:spLocks noChangeArrowheads="1"/>
            </p:cNvSpPr>
            <p:nvPr/>
          </p:nvSpPr>
          <p:spPr bwMode="auto">
            <a:xfrm>
              <a:off x="5176" y="1872"/>
              <a:ext cx="20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b="1" i="1" dirty="0"/>
                <a:t>O</a:t>
              </a:r>
            </a:p>
          </p:txBody>
        </p:sp>
        <p:sp>
          <p:nvSpPr>
            <p:cNvPr id="58" name="Rectangle 37"/>
            <p:cNvSpPr>
              <a:spLocks noChangeArrowheads="1"/>
            </p:cNvSpPr>
            <p:nvPr/>
          </p:nvSpPr>
          <p:spPr bwMode="auto">
            <a:xfrm>
              <a:off x="5208" y="1334"/>
              <a:ext cx="160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b="1" i="1"/>
                <a:t>P</a:t>
              </a:r>
            </a:p>
          </p:txBody>
        </p:sp>
        <p:sp>
          <p:nvSpPr>
            <p:cNvPr id="59" name="Rectangle 38"/>
            <p:cNvSpPr>
              <a:spLocks noChangeArrowheads="1"/>
            </p:cNvSpPr>
            <p:nvPr/>
          </p:nvSpPr>
          <p:spPr bwMode="auto">
            <a:xfrm>
              <a:off x="4368" y="2352"/>
              <a:ext cx="52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sz="2800" b="1" i="1"/>
                <a:t> f</a:t>
              </a:r>
            </a:p>
          </p:txBody>
        </p:sp>
        <p:sp>
          <p:nvSpPr>
            <p:cNvPr id="60" name="Rectangle 39"/>
            <p:cNvSpPr>
              <a:spLocks noChangeArrowheads="1"/>
            </p:cNvSpPr>
            <p:nvPr/>
          </p:nvSpPr>
          <p:spPr bwMode="auto">
            <a:xfrm>
              <a:off x="3120" y="1392"/>
              <a:ext cx="346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sz="2800" b="1" i="1">
                  <a:solidFill>
                    <a:srgbClr val="0000FF"/>
                  </a:solidFill>
                </a:rPr>
                <a:t> </a:t>
              </a:r>
              <a:r>
                <a:rPr lang="en-US" altLang="zh-CN" sz="2800" b="1" i="1">
                  <a:solidFill>
                    <a:srgbClr val="0000FF"/>
                  </a:solidFill>
                  <a:sym typeface="Symbol" charset="2"/>
                </a:rPr>
                <a:t></a:t>
              </a:r>
              <a:endParaRPr lang="en-US" altLang="zh-CN" sz="2800" b="1" i="1"/>
            </a:p>
          </p:txBody>
        </p:sp>
        <p:sp>
          <p:nvSpPr>
            <p:cNvPr id="61" name="Line 40"/>
            <p:cNvSpPr>
              <a:spLocks noChangeShapeType="1"/>
            </p:cNvSpPr>
            <p:nvPr/>
          </p:nvSpPr>
          <p:spPr bwMode="auto">
            <a:xfrm flipV="1">
              <a:off x="3772" y="1442"/>
              <a:ext cx="1390" cy="558"/>
            </a:xfrm>
            <a:prstGeom prst="line">
              <a:avLst/>
            </a:prstGeom>
            <a:noFill/>
            <a:ln w="38100">
              <a:solidFill>
                <a:srgbClr val="FF3399"/>
              </a:solidFill>
              <a:prstDash val="dash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2" name="Arc 41"/>
            <p:cNvSpPr>
              <a:spLocks/>
            </p:cNvSpPr>
            <p:nvPr/>
          </p:nvSpPr>
          <p:spPr bwMode="auto">
            <a:xfrm>
              <a:off x="4016" y="1902"/>
              <a:ext cx="6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Rectangle 42"/>
            <p:cNvSpPr>
              <a:spLocks noChangeArrowheads="1"/>
            </p:cNvSpPr>
            <p:nvPr/>
          </p:nvSpPr>
          <p:spPr bwMode="auto">
            <a:xfrm>
              <a:off x="4080" y="1872"/>
              <a:ext cx="168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sz="2000" b="1" i="1">
                  <a:solidFill>
                    <a:srgbClr val="990000"/>
                  </a:solidFill>
                  <a:sym typeface="Symbol" charset="2"/>
                </a:rPr>
                <a:t></a:t>
              </a:r>
              <a:endParaRPr lang="en-US" altLang="zh-CN" sz="2000" b="1" i="1">
                <a:solidFill>
                  <a:srgbClr val="990000"/>
                </a:solidFill>
              </a:endParaRPr>
            </a:p>
          </p:txBody>
        </p:sp>
        <p:sp>
          <p:nvSpPr>
            <p:cNvPr id="64" name="Rectangle 43"/>
            <p:cNvSpPr>
              <a:spLocks noChangeArrowheads="1"/>
            </p:cNvSpPr>
            <p:nvPr/>
          </p:nvSpPr>
          <p:spPr bwMode="auto">
            <a:xfrm>
              <a:off x="3552" y="2640"/>
              <a:ext cx="472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b="1" i="1">
                  <a:solidFill>
                    <a:srgbClr val="FF0000"/>
                  </a:solidFill>
                </a:rPr>
                <a:t>d</a:t>
              </a:r>
              <a:r>
                <a:rPr lang="en-US" altLang="zh-CN" b="1">
                  <a:solidFill>
                    <a:srgbClr val="FF0000"/>
                  </a:solidFill>
                </a:rPr>
                <a:t>sin</a:t>
              </a:r>
              <a:r>
                <a:rPr lang="en-US" altLang="zh-CN" b="1" i="1">
                  <a:solidFill>
                    <a:srgbClr val="FF0000"/>
                  </a:solidFill>
                  <a:sym typeface="Symbol" charset="2"/>
                </a:rPr>
                <a:t></a:t>
              </a:r>
              <a:endParaRPr lang="en-US" altLang="zh-CN" b="1" i="1">
                <a:solidFill>
                  <a:srgbClr val="FF0000"/>
                </a:solidFill>
              </a:endParaRPr>
            </a:p>
          </p:txBody>
        </p:sp>
        <p:sp>
          <p:nvSpPr>
            <p:cNvPr id="65" name="Line 44"/>
            <p:cNvSpPr>
              <a:spLocks noChangeShapeType="1"/>
            </p:cNvSpPr>
            <p:nvPr/>
          </p:nvSpPr>
          <p:spPr bwMode="auto">
            <a:xfrm>
              <a:off x="3416" y="1579"/>
              <a:ext cx="1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6" name="Line 45"/>
            <p:cNvSpPr>
              <a:spLocks noChangeShapeType="1"/>
            </p:cNvSpPr>
            <p:nvPr/>
          </p:nvSpPr>
          <p:spPr bwMode="auto">
            <a:xfrm>
              <a:off x="3416" y="1829"/>
              <a:ext cx="1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7" name="Line 46"/>
            <p:cNvSpPr>
              <a:spLocks noChangeShapeType="1"/>
            </p:cNvSpPr>
            <p:nvPr/>
          </p:nvSpPr>
          <p:spPr bwMode="auto">
            <a:xfrm>
              <a:off x="3464" y="1579"/>
              <a:ext cx="0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8" name="Rectangle 47"/>
            <p:cNvSpPr>
              <a:spLocks noChangeArrowheads="1"/>
            </p:cNvSpPr>
            <p:nvPr/>
          </p:nvSpPr>
          <p:spPr bwMode="auto">
            <a:xfrm>
              <a:off x="3342" y="1619"/>
              <a:ext cx="182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b="1" i="1"/>
                <a:t>d</a:t>
              </a:r>
            </a:p>
          </p:txBody>
        </p:sp>
        <p:sp>
          <p:nvSpPr>
            <p:cNvPr id="69" name="Line 48"/>
            <p:cNvSpPr>
              <a:spLocks noChangeShapeType="1"/>
            </p:cNvSpPr>
            <p:nvPr/>
          </p:nvSpPr>
          <p:spPr bwMode="auto">
            <a:xfrm>
              <a:off x="3608" y="2392"/>
              <a:ext cx="96" cy="32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0" name="Line 49"/>
            <p:cNvSpPr>
              <a:spLocks noChangeShapeType="1"/>
            </p:cNvSpPr>
            <p:nvPr/>
          </p:nvSpPr>
          <p:spPr bwMode="auto">
            <a:xfrm flipV="1">
              <a:off x="4064" y="1480"/>
              <a:ext cx="486" cy="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1" name="Line 50"/>
            <p:cNvSpPr>
              <a:spLocks noChangeShapeType="1"/>
            </p:cNvSpPr>
            <p:nvPr/>
          </p:nvSpPr>
          <p:spPr bwMode="auto">
            <a:xfrm flipV="1">
              <a:off x="4424" y="1588"/>
              <a:ext cx="114" cy="3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2" name="Line 51"/>
            <p:cNvSpPr>
              <a:spLocks noChangeShapeType="1"/>
            </p:cNvSpPr>
            <p:nvPr/>
          </p:nvSpPr>
          <p:spPr bwMode="auto">
            <a:xfrm flipV="1">
              <a:off x="4436" y="1708"/>
              <a:ext cx="96" cy="4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3" name="Line 52"/>
            <p:cNvSpPr>
              <a:spLocks noChangeShapeType="1"/>
            </p:cNvSpPr>
            <p:nvPr/>
          </p:nvSpPr>
          <p:spPr bwMode="auto">
            <a:xfrm flipV="1">
              <a:off x="4442" y="1822"/>
              <a:ext cx="84" cy="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4" name="Line 53"/>
            <p:cNvSpPr>
              <a:spLocks noChangeShapeType="1"/>
            </p:cNvSpPr>
            <p:nvPr/>
          </p:nvSpPr>
          <p:spPr bwMode="auto">
            <a:xfrm>
              <a:off x="3545" y="1671"/>
              <a:ext cx="3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3650" y="1584"/>
              <a:ext cx="6" cy="48"/>
            </a:xfrm>
            <a:custGeom>
              <a:avLst/>
              <a:gdLst>
                <a:gd name="T0" fmla="*/ 0 w 15"/>
                <a:gd name="T1" fmla="*/ 0 h 120"/>
                <a:gd name="T2" fmla="*/ 0 w 15"/>
                <a:gd name="T3" fmla="*/ 0 h 1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20">
                  <a:moveTo>
                    <a:pt x="0" y="0"/>
                  </a:moveTo>
                  <a:cubicBezTo>
                    <a:pt x="6" y="50"/>
                    <a:pt x="13" y="100"/>
                    <a:pt x="15" y="120"/>
                  </a:cubicBezTo>
                </a:path>
              </a:pathLst>
            </a:custGeom>
            <a:noFill/>
            <a:ln w="19050" cap="flat" cmpd="sng">
              <a:solidFill>
                <a:srgbClr val="99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Rectangle 55"/>
            <p:cNvSpPr>
              <a:spLocks noChangeArrowheads="1"/>
            </p:cNvSpPr>
            <p:nvPr/>
          </p:nvSpPr>
          <p:spPr bwMode="auto">
            <a:xfrm>
              <a:off x="3656" y="1533"/>
              <a:ext cx="168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 eaLnBrk="1" hangingPunct="1">
                <a:defRPr/>
              </a:pPr>
              <a:r>
                <a:rPr lang="en-US" altLang="zh-CN" sz="2000" b="1" i="1" dirty="0">
                  <a:solidFill>
                    <a:srgbClr val="990000"/>
                  </a:solidFill>
                  <a:sym typeface="Symbol" charset="2"/>
                </a:rPr>
                <a:t></a:t>
              </a:r>
              <a:endParaRPr lang="en-US" altLang="zh-CN" sz="2000" b="1" i="1" dirty="0">
                <a:solidFill>
                  <a:srgbClr val="990000"/>
                </a:solidFill>
              </a:endParaRPr>
            </a:p>
          </p:txBody>
        </p:sp>
        <p:sp>
          <p:nvSpPr>
            <p:cNvPr id="77" name="Line 56"/>
            <p:cNvSpPr>
              <a:spLocks noChangeShapeType="1"/>
            </p:cNvSpPr>
            <p:nvPr/>
          </p:nvSpPr>
          <p:spPr bwMode="auto">
            <a:xfrm flipV="1">
              <a:off x="3552" y="2362"/>
              <a:ext cx="103" cy="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8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961" y="26174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圆孔光学仪器的分辨率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961" y="78496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爱里斑形成的原因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06158" y="78496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中央亮斑的角半径：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321588" y="847314"/>
                <a:ext cx="2609304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588" y="847314"/>
                <a:ext cx="260930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379146" y="159520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爱里斑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半径：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06158" y="1423244"/>
                <a:ext cx="2888355" cy="8163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1.22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58" y="1423244"/>
                <a:ext cx="2888355" cy="8163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95961" y="2314508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瑞利判据：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一谱线的中心极大恰与另一谱线的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         第一极小重合时两谱线恰能被分辨。</a:t>
            </a:r>
          </a:p>
        </p:txBody>
      </p: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7437964" y="1474785"/>
            <a:ext cx="4196433" cy="1454597"/>
            <a:chOff x="1852" y="1248"/>
            <a:chExt cx="3524" cy="1104"/>
          </a:xfrm>
        </p:grpSpPr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1968" y="1488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1968" y="1632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2208" y="13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 rot="10800000">
              <a:off x="2208" y="16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aphicFrame>
          <p:nvGraphicFramePr>
            <p:cNvPr id="15" name="Object 16"/>
            <p:cNvGraphicFramePr>
              <a:graphicFrameLocks noChangeAspect="1"/>
            </p:cNvGraphicFramePr>
            <p:nvPr/>
          </p:nvGraphicFramePr>
          <p:xfrm>
            <a:off x="1852" y="1440"/>
            <a:ext cx="28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1" name="公式" r:id="rId5" imgW="457002" imgH="317362" progId="Equation.3">
                    <p:embed/>
                  </p:oleObj>
                </mc:Choice>
                <mc:Fallback>
                  <p:oleObj name="公式" r:id="rId5" imgW="457002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2" y="1440"/>
                          <a:ext cx="288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2448" y="14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2448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3312" y="1248"/>
              <a:ext cx="96" cy="7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3024" y="124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3024" y="201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aphicFrame>
          <p:nvGraphicFramePr>
            <p:cNvPr id="21" name="Object 22"/>
            <p:cNvGraphicFramePr>
              <a:graphicFrameLocks noChangeAspect="1"/>
            </p:cNvGraphicFramePr>
            <p:nvPr/>
          </p:nvGraphicFramePr>
          <p:xfrm>
            <a:off x="3109" y="1641"/>
            <a:ext cx="199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2" name="公式" r:id="rId7" imgW="317225" imgH="291847" progId="Equation.3">
                    <p:embed/>
                  </p:oleObj>
                </mc:Choice>
                <mc:Fallback>
                  <p:oleObj name="公式" r:id="rId7" imgW="317225" imgH="2918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9" y="1641"/>
                          <a:ext cx="199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448" y="196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3360" y="20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2448" y="2160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aphicFrame>
          <p:nvGraphicFramePr>
            <p:cNvPr id="25" name="Object 26"/>
            <p:cNvGraphicFramePr>
              <a:graphicFrameLocks noChangeAspect="1"/>
            </p:cNvGraphicFramePr>
            <p:nvPr/>
          </p:nvGraphicFramePr>
          <p:xfrm>
            <a:off x="2748" y="1968"/>
            <a:ext cx="18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3" name="公式" r:id="rId9" imgW="203024" imgH="215713" progId="Equation.3">
                    <p:embed/>
                  </p:oleObj>
                </mc:Choice>
                <mc:Fallback>
                  <p:oleObj name="公式" r:id="rId9" imgW="203024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8" y="1968"/>
                          <a:ext cx="18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7"/>
            <p:cNvGraphicFramePr>
              <a:graphicFrameLocks noChangeAspect="1"/>
            </p:cNvGraphicFramePr>
            <p:nvPr/>
          </p:nvGraphicFramePr>
          <p:xfrm>
            <a:off x="4560" y="1632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4" name="BMP 图象" r:id="rId11" imgW="276117" imgH="314286" progId="Paint.Picture">
                    <p:embed/>
                  </p:oleObj>
                </mc:Choice>
                <mc:Fallback>
                  <p:oleObj name="BMP 图象" r:id="rId11" imgW="276117" imgH="3142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32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8"/>
            <p:cNvGraphicFramePr>
              <a:graphicFrameLocks noChangeAspect="1"/>
            </p:cNvGraphicFramePr>
            <p:nvPr/>
          </p:nvGraphicFramePr>
          <p:xfrm>
            <a:off x="4892" y="1621"/>
            <a:ext cx="23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5" name="公式" r:id="rId13" imgW="368140" imgH="406224" progId="Equation.3">
                    <p:embed/>
                  </p:oleObj>
                </mc:Choice>
                <mc:Fallback>
                  <p:oleObj name="公式" r:id="rId13" imgW="368140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2" y="1621"/>
                          <a:ext cx="232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2496" y="1632"/>
              <a:ext cx="28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2496" y="1488"/>
              <a:ext cx="288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3216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flipV="1">
              <a:off x="3216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95961" y="3331559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光栅的分辨率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分辨不同波长的光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5961" y="39633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角色散本领：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502553" y="3790415"/>
                <a:ext cx="3671326" cy="8908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53" y="3790415"/>
                <a:ext cx="3671326" cy="89082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7314422" y="3778242"/>
                <a:ext cx="2149371" cy="818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𝑘𝑁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22" y="3778242"/>
                <a:ext cx="2149371" cy="8182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右箭头 38"/>
          <p:cNvSpPr/>
          <p:nvPr/>
        </p:nvSpPr>
        <p:spPr>
          <a:xfrm>
            <a:off x="6400800" y="4120050"/>
            <a:ext cx="70453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95961" y="4651939"/>
                <a:ext cx="18694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射线衍射</a:t>
                </a: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1" y="4651939"/>
                <a:ext cx="1869423" cy="523220"/>
              </a:xfrm>
              <a:prstGeom prst="rect">
                <a:avLst/>
              </a:prstGeom>
              <a:blipFill rotWithShape="0">
                <a:blip r:embed="rId17"/>
                <a:stretch>
                  <a:fillRect t="-13953" r="-488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334376" y="5257056"/>
                <a:ext cx="242797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76" y="5257056"/>
                <a:ext cx="2427972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237516" y="5248085"/>
                <a:ext cx="2437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2,⋯)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516" y="5248085"/>
                <a:ext cx="2437077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2831697" y="5782561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布喇格公式</a:t>
            </a:r>
          </a:p>
        </p:txBody>
      </p:sp>
    </p:spTree>
    <p:extLst>
      <p:ext uri="{BB962C8B-B14F-4D97-AF65-F5344CB8AC3E}">
        <p14:creationId xmlns:p14="http://schemas.microsoft.com/office/powerpoint/2010/main" val="22874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32" grpId="0"/>
      <p:bldP spid="33" grpId="0"/>
      <p:bldP spid="34" grpId="0"/>
      <p:bldP spid="38" grpId="0"/>
      <p:bldP spid="39" grpId="0" animBg="1"/>
      <p:bldP spid="40" grpId="0"/>
      <p:bldP spid="41" grpId="0"/>
      <p:bldP spid="42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961" y="26174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光波的偏振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961" y="784961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五种不同的偏振状态，偏振态的表示方法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961" y="130818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偏振片：起偏器，检偏器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7266616" y="1532090"/>
            <a:ext cx="159387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7534531" y="130700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V="1">
            <a:off x="8456762" y="130818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7994308" y="130700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266616" y="6559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11" name="罐形 10"/>
          <p:cNvSpPr/>
          <p:nvPr/>
        </p:nvSpPr>
        <p:spPr>
          <a:xfrm rot="5400000">
            <a:off x="8555907" y="1064527"/>
            <a:ext cx="1569131" cy="659475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9321546" y="1059620"/>
            <a:ext cx="377455" cy="669285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 flipV="1">
            <a:off x="9482139" y="585726"/>
            <a:ext cx="22811" cy="158709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形状 13"/>
          <p:cNvSpPr/>
          <p:nvPr/>
        </p:nvSpPr>
        <p:spPr>
          <a:xfrm>
            <a:off x="9460222" y="1007104"/>
            <a:ext cx="182880" cy="198120"/>
          </a:xfrm>
          <a:custGeom>
            <a:avLst/>
            <a:gdLst>
              <a:gd name="connsiteX0" fmla="*/ 0 w 182880"/>
              <a:gd name="connsiteY0" fmla="*/ 0 h 198120"/>
              <a:gd name="connsiteX1" fmla="*/ 91440 w 182880"/>
              <a:gd name="connsiteY1" fmla="*/ 60960 h 198120"/>
              <a:gd name="connsiteX2" fmla="*/ 182880 w 182880"/>
              <a:gd name="connsiteY2" fmla="*/ 198120 h 198120"/>
              <a:gd name="connsiteX3" fmla="*/ 182880 w 182880"/>
              <a:gd name="connsiteY3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98120">
                <a:moveTo>
                  <a:pt x="0" y="0"/>
                </a:moveTo>
                <a:cubicBezTo>
                  <a:pt x="30480" y="13970"/>
                  <a:pt x="60960" y="27940"/>
                  <a:pt x="91440" y="60960"/>
                </a:cubicBezTo>
                <a:cubicBezTo>
                  <a:pt x="121920" y="93980"/>
                  <a:pt x="182880" y="198120"/>
                  <a:pt x="182880" y="198120"/>
                </a:cubicBezTo>
                <a:lnTo>
                  <a:pt x="182880" y="19812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429742" y="609695"/>
                <a:ext cx="339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42" y="609695"/>
                <a:ext cx="3398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>
            <a:off x="9780601" y="1522228"/>
            <a:ext cx="154276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V="1">
            <a:off x="9907495" y="1331554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10322180" y="1342637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10783016" y="1346794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799601" y="1857656"/>
                <a:ext cx="3801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601" y="1857656"/>
                <a:ext cx="38016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781491" y="1892492"/>
                <a:ext cx="1902700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491" y="1892492"/>
                <a:ext cx="190270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395960" y="1857656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旋转偏振片时，探测光强的变化来确定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待检光的偏振状态。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95960" y="2811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自然光的反射光和折射光均为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部分偏振光。</a:t>
            </a:r>
          </a:p>
        </p:txBody>
      </p:sp>
      <p:grpSp>
        <p:nvGrpSpPr>
          <p:cNvPr id="30" name="Group 95"/>
          <p:cNvGrpSpPr>
            <a:grpSpLocks/>
          </p:cNvGrpSpPr>
          <p:nvPr/>
        </p:nvGrpSpPr>
        <p:grpSpPr bwMode="auto">
          <a:xfrm>
            <a:off x="5789806" y="2811763"/>
            <a:ext cx="2376487" cy="1727200"/>
            <a:chOff x="2208" y="427"/>
            <a:chExt cx="1719" cy="1301"/>
          </a:xfrm>
        </p:grpSpPr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2208" y="1031"/>
              <a:ext cx="1719" cy="697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Rectangle 97"/>
            <p:cNvSpPr>
              <a:spLocks noChangeArrowheads="1"/>
            </p:cNvSpPr>
            <p:nvPr/>
          </p:nvSpPr>
          <p:spPr bwMode="auto">
            <a:xfrm>
              <a:off x="2208" y="427"/>
              <a:ext cx="1719" cy="65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Line 98"/>
            <p:cNvSpPr>
              <a:spLocks noChangeShapeType="1"/>
            </p:cNvSpPr>
            <p:nvPr/>
          </p:nvSpPr>
          <p:spPr bwMode="auto">
            <a:xfrm>
              <a:off x="3076" y="557"/>
              <a:ext cx="1" cy="8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99"/>
            <p:cNvSpPr>
              <a:spLocks noChangeShapeType="1"/>
            </p:cNvSpPr>
            <p:nvPr/>
          </p:nvSpPr>
          <p:spPr bwMode="auto">
            <a:xfrm>
              <a:off x="2387" y="470"/>
              <a:ext cx="689" cy="61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100"/>
            <p:cNvSpPr>
              <a:spLocks noChangeShapeType="1"/>
            </p:cNvSpPr>
            <p:nvPr/>
          </p:nvSpPr>
          <p:spPr bwMode="auto">
            <a:xfrm flipV="1">
              <a:off x="3049" y="470"/>
              <a:ext cx="737" cy="61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01"/>
            <p:cNvSpPr>
              <a:spLocks noChangeShapeType="1"/>
            </p:cNvSpPr>
            <p:nvPr/>
          </p:nvSpPr>
          <p:spPr bwMode="auto">
            <a:xfrm>
              <a:off x="3067" y="1074"/>
              <a:ext cx="246" cy="61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02"/>
            <p:cNvSpPr>
              <a:spLocks noChangeShapeType="1"/>
            </p:cNvSpPr>
            <p:nvPr/>
          </p:nvSpPr>
          <p:spPr bwMode="auto">
            <a:xfrm flipH="1">
              <a:off x="2550" y="600"/>
              <a:ext cx="148" cy="12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03"/>
            <p:cNvSpPr>
              <a:spLocks noChangeShapeType="1"/>
            </p:cNvSpPr>
            <p:nvPr/>
          </p:nvSpPr>
          <p:spPr bwMode="auto">
            <a:xfrm flipH="1">
              <a:off x="2692" y="729"/>
              <a:ext cx="148" cy="13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04"/>
            <p:cNvSpPr>
              <a:spLocks noChangeShapeType="1"/>
            </p:cNvSpPr>
            <p:nvPr/>
          </p:nvSpPr>
          <p:spPr bwMode="auto">
            <a:xfrm flipH="1">
              <a:off x="2834" y="859"/>
              <a:ext cx="148" cy="12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05"/>
            <p:cNvSpPr>
              <a:spLocks noChangeArrowheads="1"/>
            </p:cNvSpPr>
            <p:nvPr/>
          </p:nvSpPr>
          <p:spPr bwMode="auto">
            <a:xfrm>
              <a:off x="2648" y="686"/>
              <a:ext cx="97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Oval 106"/>
            <p:cNvSpPr>
              <a:spLocks noChangeArrowheads="1"/>
            </p:cNvSpPr>
            <p:nvPr/>
          </p:nvSpPr>
          <p:spPr bwMode="auto">
            <a:xfrm>
              <a:off x="2789" y="815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Oval 107"/>
            <p:cNvSpPr>
              <a:spLocks noChangeArrowheads="1"/>
            </p:cNvSpPr>
            <p:nvPr/>
          </p:nvSpPr>
          <p:spPr bwMode="auto">
            <a:xfrm>
              <a:off x="2506" y="557"/>
              <a:ext cx="97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Oval 108"/>
            <p:cNvSpPr>
              <a:spLocks noChangeArrowheads="1"/>
            </p:cNvSpPr>
            <p:nvPr/>
          </p:nvSpPr>
          <p:spPr bwMode="auto">
            <a:xfrm>
              <a:off x="3452" y="686"/>
              <a:ext cx="97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Oval 109"/>
            <p:cNvSpPr>
              <a:spLocks noChangeArrowheads="1"/>
            </p:cNvSpPr>
            <p:nvPr/>
          </p:nvSpPr>
          <p:spPr bwMode="auto">
            <a:xfrm>
              <a:off x="3215" y="859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Oval 110"/>
            <p:cNvSpPr>
              <a:spLocks noChangeArrowheads="1"/>
            </p:cNvSpPr>
            <p:nvPr/>
          </p:nvSpPr>
          <p:spPr bwMode="auto">
            <a:xfrm>
              <a:off x="3120" y="945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Oval 111"/>
            <p:cNvSpPr>
              <a:spLocks noChangeArrowheads="1"/>
            </p:cNvSpPr>
            <p:nvPr/>
          </p:nvSpPr>
          <p:spPr bwMode="auto">
            <a:xfrm>
              <a:off x="3546" y="600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Line 112"/>
            <p:cNvSpPr>
              <a:spLocks noChangeShapeType="1"/>
            </p:cNvSpPr>
            <p:nvPr/>
          </p:nvSpPr>
          <p:spPr bwMode="auto">
            <a:xfrm>
              <a:off x="3307" y="729"/>
              <a:ext cx="148" cy="17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13"/>
            <p:cNvSpPr>
              <a:spLocks noChangeShapeType="1"/>
            </p:cNvSpPr>
            <p:nvPr/>
          </p:nvSpPr>
          <p:spPr bwMode="auto">
            <a:xfrm>
              <a:off x="3638" y="470"/>
              <a:ext cx="148" cy="17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14"/>
            <p:cNvSpPr>
              <a:spLocks noChangeShapeType="1"/>
            </p:cNvSpPr>
            <p:nvPr/>
          </p:nvSpPr>
          <p:spPr bwMode="auto">
            <a:xfrm flipH="1">
              <a:off x="3021" y="1161"/>
              <a:ext cx="197" cy="8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15"/>
            <p:cNvSpPr>
              <a:spLocks noChangeShapeType="1"/>
            </p:cNvSpPr>
            <p:nvPr/>
          </p:nvSpPr>
          <p:spPr bwMode="auto">
            <a:xfrm flipH="1">
              <a:off x="3068" y="1247"/>
              <a:ext cx="197" cy="8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116"/>
            <p:cNvSpPr>
              <a:spLocks noChangeArrowheads="1"/>
            </p:cNvSpPr>
            <p:nvPr/>
          </p:nvSpPr>
          <p:spPr bwMode="auto">
            <a:xfrm>
              <a:off x="3120" y="1333"/>
              <a:ext cx="98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52" name="Object 117"/>
            <p:cNvGraphicFramePr>
              <a:graphicFrameLocks noChangeAspect="1"/>
            </p:cNvGraphicFramePr>
            <p:nvPr/>
          </p:nvGraphicFramePr>
          <p:xfrm>
            <a:off x="2832" y="480"/>
            <a:ext cx="21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37" name="公式" r:id="rId6" imgW="101468" imgH="177569" progId="Equation.3">
                    <p:embed/>
                  </p:oleObj>
                </mc:Choice>
                <mc:Fallback>
                  <p:oleObj name="公式" r:id="rId6" imgW="101468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480"/>
                          <a:ext cx="21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Arc 118"/>
            <p:cNvSpPr>
              <a:spLocks/>
            </p:cNvSpPr>
            <p:nvPr/>
          </p:nvSpPr>
          <p:spPr bwMode="auto">
            <a:xfrm flipH="1">
              <a:off x="2831" y="729"/>
              <a:ext cx="246" cy="263"/>
            </a:xfrm>
            <a:custGeom>
              <a:avLst/>
              <a:gdLst>
                <a:gd name="T0" fmla="*/ 0 w 13562"/>
                <a:gd name="T1" fmla="*/ 0 h 21600"/>
                <a:gd name="T2" fmla="*/ 0 w 13562"/>
                <a:gd name="T3" fmla="*/ 0 h 21600"/>
                <a:gd name="T4" fmla="*/ 0 w 135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62" h="21600" fill="none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</a:path>
                <a:path w="13562" h="21600" stroke="0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" name="Object 119"/>
            <p:cNvGraphicFramePr>
              <a:graphicFrameLocks noChangeAspect="1"/>
            </p:cNvGraphicFramePr>
            <p:nvPr/>
          </p:nvGraphicFramePr>
          <p:xfrm>
            <a:off x="2256" y="720"/>
            <a:ext cx="312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38" name="公式" r:id="rId8" imgW="164885" imgH="215619" progId="Equation.3">
                    <p:embed/>
                  </p:oleObj>
                </mc:Choice>
                <mc:Fallback>
                  <p:oleObj name="公式" r:id="rId8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720"/>
                          <a:ext cx="312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120"/>
            <p:cNvGraphicFramePr>
              <a:graphicFrameLocks noChangeAspect="1"/>
            </p:cNvGraphicFramePr>
            <p:nvPr/>
          </p:nvGraphicFramePr>
          <p:xfrm>
            <a:off x="2256" y="1056"/>
            <a:ext cx="329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39" name="公式" r:id="rId10" imgW="177569" imgH="215619" progId="Equation.3">
                    <p:embed/>
                  </p:oleObj>
                </mc:Choice>
                <mc:Fallback>
                  <p:oleObj name="公式" r:id="rId10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056"/>
                          <a:ext cx="329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121"/>
            <p:cNvSpPr>
              <a:spLocks noChangeShapeType="1"/>
            </p:cNvSpPr>
            <p:nvPr/>
          </p:nvSpPr>
          <p:spPr bwMode="auto">
            <a:xfrm flipH="1">
              <a:off x="3120" y="1440"/>
              <a:ext cx="197" cy="8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122"/>
            <p:cNvSpPr>
              <a:spLocks noChangeShapeType="1"/>
            </p:cNvSpPr>
            <p:nvPr/>
          </p:nvSpPr>
          <p:spPr bwMode="auto">
            <a:xfrm flipH="1">
              <a:off x="3168" y="1536"/>
              <a:ext cx="197" cy="8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" name="Group 156"/>
          <p:cNvGrpSpPr>
            <a:grpSpLocks/>
          </p:cNvGrpSpPr>
          <p:nvPr/>
        </p:nvGrpSpPr>
        <p:grpSpPr bwMode="auto">
          <a:xfrm>
            <a:off x="8300394" y="2499773"/>
            <a:ext cx="3425825" cy="2400300"/>
            <a:chOff x="3334" y="1752"/>
            <a:chExt cx="2158" cy="1512"/>
          </a:xfrm>
        </p:grpSpPr>
        <p:sp>
          <p:nvSpPr>
            <p:cNvPr id="59" name="Rectangle 124"/>
            <p:cNvSpPr>
              <a:spLocks noChangeArrowheads="1"/>
            </p:cNvSpPr>
            <p:nvPr/>
          </p:nvSpPr>
          <p:spPr bwMode="auto">
            <a:xfrm>
              <a:off x="3677" y="2479"/>
              <a:ext cx="1349" cy="624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Rectangle 125"/>
            <p:cNvSpPr>
              <a:spLocks noChangeArrowheads="1"/>
            </p:cNvSpPr>
            <p:nvPr/>
          </p:nvSpPr>
          <p:spPr bwMode="auto">
            <a:xfrm>
              <a:off x="3677" y="1933"/>
              <a:ext cx="1349" cy="58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Line 126"/>
            <p:cNvSpPr>
              <a:spLocks noChangeShapeType="1"/>
            </p:cNvSpPr>
            <p:nvPr/>
          </p:nvSpPr>
          <p:spPr bwMode="auto">
            <a:xfrm>
              <a:off x="4332" y="2050"/>
              <a:ext cx="0" cy="9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127"/>
            <p:cNvSpPr>
              <a:spLocks noChangeShapeType="1"/>
            </p:cNvSpPr>
            <p:nvPr/>
          </p:nvSpPr>
          <p:spPr bwMode="auto">
            <a:xfrm>
              <a:off x="3754" y="2050"/>
              <a:ext cx="578" cy="4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28"/>
            <p:cNvSpPr>
              <a:spLocks noChangeShapeType="1"/>
            </p:cNvSpPr>
            <p:nvPr/>
          </p:nvSpPr>
          <p:spPr bwMode="auto">
            <a:xfrm flipV="1">
              <a:off x="4332" y="2050"/>
              <a:ext cx="655" cy="4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29"/>
            <p:cNvSpPr>
              <a:spLocks noChangeShapeType="1"/>
            </p:cNvSpPr>
            <p:nvPr/>
          </p:nvSpPr>
          <p:spPr bwMode="auto">
            <a:xfrm>
              <a:off x="4332" y="2518"/>
              <a:ext cx="308" cy="50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Oval 130"/>
            <p:cNvSpPr>
              <a:spLocks noChangeArrowheads="1"/>
            </p:cNvSpPr>
            <p:nvPr/>
          </p:nvSpPr>
          <p:spPr bwMode="auto">
            <a:xfrm>
              <a:off x="3986" y="2206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Oval 131"/>
            <p:cNvSpPr>
              <a:spLocks noChangeArrowheads="1"/>
            </p:cNvSpPr>
            <p:nvPr/>
          </p:nvSpPr>
          <p:spPr bwMode="auto">
            <a:xfrm>
              <a:off x="4140" y="2362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Oval 132"/>
            <p:cNvSpPr>
              <a:spLocks noChangeArrowheads="1"/>
            </p:cNvSpPr>
            <p:nvPr/>
          </p:nvSpPr>
          <p:spPr bwMode="auto">
            <a:xfrm>
              <a:off x="3831" y="2089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8" name="Oval 133"/>
            <p:cNvSpPr>
              <a:spLocks noChangeArrowheads="1"/>
            </p:cNvSpPr>
            <p:nvPr/>
          </p:nvSpPr>
          <p:spPr bwMode="auto">
            <a:xfrm>
              <a:off x="4679" y="2206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Oval 134"/>
            <p:cNvSpPr>
              <a:spLocks noChangeArrowheads="1"/>
            </p:cNvSpPr>
            <p:nvPr/>
          </p:nvSpPr>
          <p:spPr bwMode="auto">
            <a:xfrm>
              <a:off x="4563" y="2284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Oval 135"/>
            <p:cNvSpPr>
              <a:spLocks noChangeArrowheads="1"/>
            </p:cNvSpPr>
            <p:nvPr/>
          </p:nvSpPr>
          <p:spPr bwMode="auto">
            <a:xfrm>
              <a:off x="4448" y="2362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" name="Line 136"/>
            <p:cNvSpPr>
              <a:spLocks noChangeShapeType="1"/>
            </p:cNvSpPr>
            <p:nvPr/>
          </p:nvSpPr>
          <p:spPr bwMode="auto">
            <a:xfrm flipH="1">
              <a:off x="4332" y="2557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137"/>
            <p:cNvSpPr>
              <a:spLocks noChangeShapeType="1"/>
            </p:cNvSpPr>
            <p:nvPr/>
          </p:nvSpPr>
          <p:spPr bwMode="auto">
            <a:xfrm flipH="1">
              <a:off x="4371" y="2635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38"/>
            <p:cNvSpPr>
              <a:spLocks noChangeShapeType="1"/>
            </p:cNvSpPr>
            <p:nvPr/>
          </p:nvSpPr>
          <p:spPr bwMode="auto">
            <a:xfrm flipH="1">
              <a:off x="4448" y="2791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139"/>
            <p:cNvSpPr>
              <a:spLocks noChangeShapeType="1"/>
            </p:cNvSpPr>
            <p:nvPr/>
          </p:nvSpPr>
          <p:spPr bwMode="auto">
            <a:xfrm flipH="1">
              <a:off x="4486" y="2869"/>
              <a:ext cx="154" cy="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Oval 140"/>
            <p:cNvSpPr>
              <a:spLocks noChangeArrowheads="1"/>
            </p:cNvSpPr>
            <p:nvPr/>
          </p:nvSpPr>
          <p:spPr bwMode="auto">
            <a:xfrm>
              <a:off x="4448" y="2713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76" name="Object 141"/>
            <p:cNvGraphicFramePr>
              <a:graphicFrameLocks noChangeAspect="1"/>
            </p:cNvGraphicFramePr>
            <p:nvPr/>
          </p:nvGraphicFramePr>
          <p:xfrm>
            <a:off x="4101" y="1972"/>
            <a:ext cx="23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40" name="公式" r:id="rId12" imgW="152268" imgH="215713" progId="Equation.3">
                    <p:embed/>
                  </p:oleObj>
                </mc:Choice>
                <mc:Fallback>
                  <p:oleObj name="公式" r:id="rId12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1" y="1972"/>
                          <a:ext cx="23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" name="Arc 142"/>
            <p:cNvSpPr>
              <a:spLocks/>
            </p:cNvSpPr>
            <p:nvPr/>
          </p:nvSpPr>
          <p:spPr bwMode="auto">
            <a:xfrm flipH="1">
              <a:off x="4140" y="2284"/>
              <a:ext cx="193" cy="234"/>
            </a:xfrm>
            <a:custGeom>
              <a:avLst/>
              <a:gdLst>
                <a:gd name="T0" fmla="*/ 0 w 13562"/>
                <a:gd name="T1" fmla="*/ 0 h 21600"/>
                <a:gd name="T2" fmla="*/ 0 w 13562"/>
                <a:gd name="T3" fmla="*/ 0 h 21600"/>
                <a:gd name="T4" fmla="*/ 0 w 135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62" h="21600" fill="none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</a:path>
                <a:path w="13562" h="21600" stroke="0" extrusionOk="0">
                  <a:moveTo>
                    <a:pt x="0" y="0"/>
                  </a:moveTo>
                  <a:cubicBezTo>
                    <a:pt x="4935" y="0"/>
                    <a:pt x="9721" y="1689"/>
                    <a:pt x="13562" y="478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8" name="Object 143"/>
            <p:cNvGraphicFramePr>
              <a:graphicFrameLocks noChangeAspect="1"/>
            </p:cNvGraphicFramePr>
            <p:nvPr/>
          </p:nvGraphicFramePr>
          <p:xfrm>
            <a:off x="3716" y="2206"/>
            <a:ext cx="21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41" name="公式" r:id="rId14" imgW="164885" imgH="215619" progId="Equation.3">
                    <p:embed/>
                  </p:oleObj>
                </mc:Choice>
                <mc:Fallback>
                  <p:oleObj name="公式" r:id="rId14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" y="2206"/>
                          <a:ext cx="21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144"/>
            <p:cNvGraphicFramePr>
              <a:graphicFrameLocks noChangeAspect="1"/>
            </p:cNvGraphicFramePr>
            <p:nvPr/>
          </p:nvGraphicFramePr>
          <p:xfrm>
            <a:off x="3716" y="2518"/>
            <a:ext cx="23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42" name="公式" r:id="rId15" imgW="177569" imgH="215619" progId="Equation.3">
                    <p:embed/>
                  </p:oleObj>
                </mc:Choice>
                <mc:Fallback>
                  <p:oleObj name="公式" r:id="rId15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" y="2518"/>
                          <a:ext cx="235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145"/>
            <p:cNvSpPr>
              <a:spLocks noChangeShapeType="1"/>
            </p:cNvSpPr>
            <p:nvPr/>
          </p:nvSpPr>
          <p:spPr bwMode="auto">
            <a:xfrm flipH="1">
              <a:off x="3716" y="2011"/>
              <a:ext cx="115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146"/>
            <p:cNvSpPr>
              <a:spLocks noChangeShapeType="1"/>
            </p:cNvSpPr>
            <p:nvPr/>
          </p:nvSpPr>
          <p:spPr bwMode="auto">
            <a:xfrm flipH="1">
              <a:off x="3870" y="2128"/>
              <a:ext cx="116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147"/>
            <p:cNvSpPr>
              <a:spLocks noChangeShapeType="1"/>
            </p:cNvSpPr>
            <p:nvPr/>
          </p:nvSpPr>
          <p:spPr bwMode="auto">
            <a:xfrm flipH="1">
              <a:off x="4024" y="2245"/>
              <a:ext cx="116" cy="15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Arc 148"/>
            <p:cNvSpPr>
              <a:spLocks/>
            </p:cNvSpPr>
            <p:nvPr/>
          </p:nvSpPr>
          <p:spPr bwMode="auto">
            <a:xfrm flipV="1">
              <a:off x="4332" y="2596"/>
              <a:ext cx="139" cy="234"/>
            </a:xfrm>
            <a:custGeom>
              <a:avLst/>
              <a:gdLst>
                <a:gd name="T0" fmla="*/ 0 w 15526"/>
                <a:gd name="T1" fmla="*/ 0 h 21600"/>
                <a:gd name="T2" fmla="*/ 0 w 15526"/>
                <a:gd name="T3" fmla="*/ 0 h 21600"/>
                <a:gd name="T4" fmla="*/ 0 w 155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26" h="21600" fill="none" extrusionOk="0">
                  <a:moveTo>
                    <a:pt x="0" y="0"/>
                  </a:moveTo>
                  <a:cubicBezTo>
                    <a:pt x="5853" y="0"/>
                    <a:pt x="11456" y="2375"/>
                    <a:pt x="15526" y="6583"/>
                  </a:cubicBezTo>
                </a:path>
                <a:path w="15526" h="21600" stroke="0" extrusionOk="0">
                  <a:moveTo>
                    <a:pt x="0" y="0"/>
                  </a:moveTo>
                  <a:cubicBezTo>
                    <a:pt x="5853" y="0"/>
                    <a:pt x="11456" y="2375"/>
                    <a:pt x="15526" y="6583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4" name="Object 149"/>
            <p:cNvGraphicFramePr>
              <a:graphicFrameLocks noChangeAspect="1"/>
            </p:cNvGraphicFramePr>
            <p:nvPr/>
          </p:nvGraphicFramePr>
          <p:xfrm>
            <a:off x="4314" y="2802"/>
            <a:ext cx="20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43" name="公式" r:id="rId16" imgW="139579" imgH="164957" progId="Equation.3">
                    <p:embed/>
                  </p:oleObj>
                </mc:Choice>
                <mc:Fallback>
                  <p:oleObj name="公式" r:id="rId16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" y="2802"/>
                          <a:ext cx="20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Line 150"/>
            <p:cNvSpPr>
              <a:spLocks noChangeShapeType="1"/>
            </p:cNvSpPr>
            <p:nvPr/>
          </p:nvSpPr>
          <p:spPr bwMode="auto">
            <a:xfrm>
              <a:off x="4409" y="2440"/>
              <a:ext cx="39" cy="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Line 151"/>
            <p:cNvSpPr>
              <a:spLocks noChangeShapeType="1"/>
            </p:cNvSpPr>
            <p:nvPr/>
          </p:nvSpPr>
          <p:spPr bwMode="auto">
            <a:xfrm flipH="1">
              <a:off x="4371" y="2518"/>
              <a:ext cx="77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Rectangle 152"/>
            <p:cNvSpPr>
              <a:spLocks noChangeArrowheads="1"/>
            </p:cNvSpPr>
            <p:nvPr/>
          </p:nvSpPr>
          <p:spPr bwMode="auto">
            <a:xfrm>
              <a:off x="4604" y="1797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线偏振光</a:t>
              </a:r>
              <a:endParaRPr lang="zh-CN" altLang="en-US" sz="2800" b="1"/>
            </a:p>
          </p:txBody>
        </p:sp>
        <p:sp>
          <p:nvSpPr>
            <p:cNvPr id="88" name="Rectangle 153"/>
            <p:cNvSpPr>
              <a:spLocks noChangeArrowheads="1"/>
            </p:cNvSpPr>
            <p:nvPr/>
          </p:nvSpPr>
          <p:spPr bwMode="auto">
            <a:xfrm>
              <a:off x="4241" y="2976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部分偏振光</a:t>
              </a:r>
            </a:p>
          </p:txBody>
        </p:sp>
        <p:sp>
          <p:nvSpPr>
            <p:cNvPr id="89" name="Text Box 154"/>
            <p:cNvSpPr txBox="1">
              <a:spLocks noChangeArrowheads="1"/>
            </p:cNvSpPr>
            <p:nvPr/>
          </p:nvSpPr>
          <p:spPr bwMode="auto">
            <a:xfrm>
              <a:off x="3334" y="1752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/>
                <a:t>自然光</a:t>
              </a:r>
              <a:endParaRPr lang="zh-CN" altLang="en-US" sz="2800" b="1"/>
            </a:p>
          </p:txBody>
        </p:sp>
        <p:sp>
          <p:nvSpPr>
            <p:cNvPr id="90" name="Oval 155"/>
            <p:cNvSpPr>
              <a:spLocks noChangeArrowheads="1"/>
            </p:cNvSpPr>
            <p:nvPr/>
          </p:nvSpPr>
          <p:spPr bwMode="auto">
            <a:xfrm>
              <a:off x="4795" y="2128"/>
              <a:ext cx="77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2585382" y="374675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反射光为线偏振光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注意偏振方向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501661" y="3972007"/>
                <a:ext cx="2089611" cy="4406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𝑩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𝟗𝟎</m:t>
                          </m:r>
                        </m:e>
                        <m:sup>
                          <m:r>
                            <a:rPr kumimoji="1" lang="it-IT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" y="3972007"/>
                <a:ext cx="2089611" cy="44063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本框 92"/>
          <p:cNvSpPr txBox="1"/>
          <p:nvPr/>
        </p:nvSpPr>
        <p:spPr>
          <a:xfrm>
            <a:off x="395961" y="47737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双折射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395961" y="5356959"/>
                <a:ext cx="48974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寻常光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28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和非寻常光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1" y="5356959"/>
                <a:ext cx="4897495" cy="523220"/>
              </a:xfrm>
              <a:prstGeom prst="rect">
                <a:avLst/>
              </a:prstGeom>
              <a:blipFill rotWithShape="0">
                <a:blip r:embed="rId19"/>
                <a:stretch>
                  <a:fillRect l="-2615" t="-15116" r="-1121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/>
              <p:cNvSpPr txBox="1"/>
              <p:nvPr/>
            </p:nvSpPr>
            <p:spPr>
              <a:xfrm>
                <a:off x="395962" y="5880179"/>
                <a:ext cx="3623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</m:t>
                    </m:r>
                  </m:oMath>
                </a14:m>
                <a:r>
                  <a:rPr lang="zh-CN" altLang="en-US" sz="28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：各方向速度相同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2" y="5880179"/>
                <a:ext cx="3623108" cy="523220"/>
              </a:xfrm>
              <a:prstGeom prst="rect">
                <a:avLst/>
              </a:prstGeom>
              <a:blipFill rotWithShape="0">
                <a:blip r:embed="rId20"/>
                <a:stretch>
                  <a:fillRect t="-15294" r="-2020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4413325" y="5880179"/>
                <a:ext cx="39725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𝒆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光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：各方向速度不相同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25" y="5880179"/>
                <a:ext cx="3972562" cy="523220"/>
              </a:xfrm>
              <a:prstGeom prst="rect">
                <a:avLst/>
              </a:prstGeom>
              <a:blipFill rotWithShape="0">
                <a:blip r:embed="rId21"/>
                <a:stretch>
                  <a:fillRect t="-15294" r="-153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5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1" grpId="0" animBg="1"/>
      <p:bldP spid="14" grpId="0" animBg="1"/>
      <p:bldP spid="15" grpId="0"/>
      <p:bldP spid="21" grpId="0"/>
      <p:bldP spid="27" grpId="0"/>
      <p:bldP spid="28" grpId="0"/>
      <p:bldP spid="29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819175" y="361658"/>
            <a:ext cx="1600200" cy="2025650"/>
            <a:chOff x="192" y="2660"/>
            <a:chExt cx="1008" cy="1276"/>
          </a:xfrm>
        </p:grpSpPr>
        <p:sp>
          <p:nvSpPr>
            <p:cNvPr id="3" name="Line 44"/>
            <p:cNvSpPr>
              <a:spLocks noChangeShapeType="1"/>
            </p:cNvSpPr>
            <p:nvPr/>
          </p:nvSpPr>
          <p:spPr bwMode="auto">
            <a:xfrm>
              <a:off x="416" y="2855"/>
              <a:ext cx="0" cy="73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" name="Line 45"/>
            <p:cNvSpPr>
              <a:spLocks noChangeShapeType="1"/>
            </p:cNvSpPr>
            <p:nvPr/>
          </p:nvSpPr>
          <p:spPr bwMode="auto">
            <a:xfrm>
              <a:off x="968" y="2660"/>
              <a:ext cx="1" cy="735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" name="Line 46"/>
            <p:cNvSpPr>
              <a:spLocks noChangeShapeType="1"/>
            </p:cNvSpPr>
            <p:nvPr/>
          </p:nvSpPr>
          <p:spPr bwMode="auto">
            <a:xfrm flipV="1">
              <a:off x="410" y="2662"/>
              <a:ext cx="553" cy="19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Line 47"/>
            <p:cNvSpPr>
              <a:spLocks noChangeShapeType="1"/>
            </p:cNvSpPr>
            <p:nvPr/>
          </p:nvSpPr>
          <p:spPr bwMode="auto">
            <a:xfrm flipV="1">
              <a:off x="416" y="3395"/>
              <a:ext cx="553" cy="19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Line 48"/>
            <p:cNvSpPr>
              <a:spLocks noChangeShapeType="1"/>
            </p:cNvSpPr>
            <p:nvPr/>
          </p:nvSpPr>
          <p:spPr bwMode="auto">
            <a:xfrm>
              <a:off x="192" y="3120"/>
              <a:ext cx="216" cy="1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Line 49"/>
            <p:cNvSpPr>
              <a:spLocks noChangeShapeType="1"/>
            </p:cNvSpPr>
            <p:nvPr/>
          </p:nvSpPr>
          <p:spPr bwMode="auto">
            <a:xfrm flipV="1">
              <a:off x="690" y="3120"/>
              <a:ext cx="510" cy="1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50"/>
            <p:cNvSpPr>
              <a:spLocks noChangeArrowheads="1"/>
            </p:cNvSpPr>
            <p:nvPr/>
          </p:nvSpPr>
          <p:spPr bwMode="auto">
            <a:xfrm>
              <a:off x="488" y="2908"/>
              <a:ext cx="393" cy="448"/>
            </a:xfrm>
            <a:prstGeom prst="ellipse">
              <a:avLst/>
            </a:prstGeom>
            <a:noFill/>
            <a:ln w="349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Line 51"/>
            <p:cNvSpPr>
              <a:spLocks noChangeShapeType="1"/>
            </p:cNvSpPr>
            <p:nvPr/>
          </p:nvSpPr>
          <p:spPr bwMode="auto">
            <a:xfrm flipV="1">
              <a:off x="697" y="2932"/>
              <a:ext cx="71" cy="204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Rectangle 52"/>
            <p:cNvSpPr>
              <a:spLocks noChangeArrowheads="1"/>
            </p:cNvSpPr>
            <p:nvPr/>
          </p:nvSpPr>
          <p:spPr bwMode="auto">
            <a:xfrm>
              <a:off x="576" y="3510"/>
              <a:ext cx="505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右旋圆</a:t>
              </a:r>
            </a:p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偏振光</a:t>
              </a:r>
            </a:p>
          </p:txBody>
        </p:sp>
        <p:sp>
          <p:nvSpPr>
            <p:cNvPr id="12" name="Freeform 53"/>
            <p:cNvSpPr>
              <a:spLocks/>
            </p:cNvSpPr>
            <p:nvPr/>
          </p:nvSpPr>
          <p:spPr bwMode="auto">
            <a:xfrm>
              <a:off x="721" y="2837"/>
              <a:ext cx="174" cy="126"/>
            </a:xfrm>
            <a:custGeom>
              <a:avLst/>
              <a:gdLst>
                <a:gd name="T0" fmla="*/ 0 w 435"/>
                <a:gd name="T1" fmla="*/ 0 h 315"/>
                <a:gd name="T2" fmla="*/ 1 w 435"/>
                <a:gd name="T3" fmla="*/ 0 h 315"/>
                <a:gd name="T4" fmla="*/ 2 w 435"/>
                <a:gd name="T5" fmla="*/ 1 h 3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5" h="315">
                  <a:moveTo>
                    <a:pt x="0" y="0"/>
                  </a:moveTo>
                  <a:cubicBezTo>
                    <a:pt x="99" y="26"/>
                    <a:pt x="198" y="53"/>
                    <a:pt x="270" y="105"/>
                  </a:cubicBezTo>
                  <a:cubicBezTo>
                    <a:pt x="342" y="157"/>
                    <a:pt x="388" y="236"/>
                    <a:pt x="435" y="315"/>
                  </a:cubicBezTo>
                </a:path>
              </a:pathLst>
            </a:custGeom>
            <a:noFill/>
            <a:ln w="34925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6092631" y="361658"/>
            <a:ext cx="1600200" cy="2038350"/>
            <a:chOff x="1776" y="2640"/>
            <a:chExt cx="1008" cy="1284"/>
          </a:xfrm>
        </p:grpSpPr>
        <p:sp>
          <p:nvSpPr>
            <p:cNvPr id="14" name="Line 55"/>
            <p:cNvSpPr>
              <a:spLocks noChangeShapeType="1"/>
            </p:cNvSpPr>
            <p:nvPr/>
          </p:nvSpPr>
          <p:spPr bwMode="auto">
            <a:xfrm flipH="1">
              <a:off x="1968" y="2832"/>
              <a:ext cx="5" cy="73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Line 56"/>
            <p:cNvSpPr>
              <a:spLocks noChangeShapeType="1"/>
            </p:cNvSpPr>
            <p:nvPr/>
          </p:nvSpPr>
          <p:spPr bwMode="auto">
            <a:xfrm flipH="1">
              <a:off x="2505" y="2640"/>
              <a:ext cx="5" cy="73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Line 57"/>
            <p:cNvSpPr>
              <a:spLocks noChangeShapeType="1"/>
            </p:cNvSpPr>
            <p:nvPr/>
          </p:nvSpPr>
          <p:spPr bwMode="auto">
            <a:xfrm flipV="1">
              <a:off x="1952" y="2642"/>
              <a:ext cx="553" cy="19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Line 58"/>
            <p:cNvSpPr>
              <a:spLocks noChangeShapeType="1"/>
            </p:cNvSpPr>
            <p:nvPr/>
          </p:nvSpPr>
          <p:spPr bwMode="auto">
            <a:xfrm flipV="1">
              <a:off x="1952" y="3375"/>
              <a:ext cx="553" cy="193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Line 59"/>
            <p:cNvSpPr>
              <a:spLocks noChangeShapeType="1"/>
            </p:cNvSpPr>
            <p:nvPr/>
          </p:nvSpPr>
          <p:spPr bwMode="auto">
            <a:xfrm>
              <a:off x="1776" y="3120"/>
              <a:ext cx="192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Line 60"/>
            <p:cNvSpPr>
              <a:spLocks noChangeShapeType="1"/>
            </p:cNvSpPr>
            <p:nvPr/>
          </p:nvSpPr>
          <p:spPr bwMode="auto">
            <a:xfrm>
              <a:off x="2232" y="3112"/>
              <a:ext cx="552" cy="8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61"/>
            <p:cNvSpPr>
              <a:spLocks noChangeArrowheads="1"/>
            </p:cNvSpPr>
            <p:nvPr/>
          </p:nvSpPr>
          <p:spPr bwMode="auto">
            <a:xfrm>
              <a:off x="2096" y="2807"/>
              <a:ext cx="265" cy="600"/>
            </a:xfrm>
            <a:prstGeom prst="ellipse">
              <a:avLst/>
            </a:prstGeom>
            <a:noFill/>
            <a:ln w="349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Line 62"/>
            <p:cNvSpPr>
              <a:spLocks noChangeShapeType="1"/>
            </p:cNvSpPr>
            <p:nvPr/>
          </p:nvSpPr>
          <p:spPr bwMode="auto">
            <a:xfrm flipV="1">
              <a:off x="2240" y="2879"/>
              <a:ext cx="73" cy="233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Rectangle 63"/>
            <p:cNvSpPr>
              <a:spLocks noChangeArrowheads="1"/>
            </p:cNvSpPr>
            <p:nvPr/>
          </p:nvSpPr>
          <p:spPr bwMode="auto">
            <a:xfrm>
              <a:off x="2064" y="3504"/>
              <a:ext cx="661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右旋椭圆</a:t>
              </a:r>
            </a:p>
            <a:p>
              <a:pPr algn="just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SimHei" charset="-122"/>
                  <a:ea typeface="SimHei" charset="-122"/>
                  <a:cs typeface="SimHei" charset="-122"/>
                </a:rPr>
                <a:t>偏振光</a:t>
              </a:r>
            </a:p>
            <a:p>
              <a:pPr algn="just">
                <a:defRPr/>
              </a:pPr>
              <a:endParaRPr lang="en-US" altLang="zh-CN" sz="2000" b="1" dirty="0">
                <a:solidFill>
                  <a:srgbClr val="000000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Freeform 64"/>
            <p:cNvSpPr>
              <a:spLocks/>
            </p:cNvSpPr>
            <p:nvPr/>
          </p:nvSpPr>
          <p:spPr bwMode="auto">
            <a:xfrm rot="1047641">
              <a:off x="2262" y="2791"/>
              <a:ext cx="174" cy="126"/>
            </a:xfrm>
            <a:custGeom>
              <a:avLst/>
              <a:gdLst>
                <a:gd name="T0" fmla="*/ 0 w 435"/>
                <a:gd name="T1" fmla="*/ 0 h 315"/>
                <a:gd name="T2" fmla="*/ 1 w 435"/>
                <a:gd name="T3" fmla="*/ 0 h 315"/>
                <a:gd name="T4" fmla="*/ 2 w 435"/>
                <a:gd name="T5" fmla="*/ 1 h 3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5" h="315">
                  <a:moveTo>
                    <a:pt x="0" y="0"/>
                  </a:moveTo>
                  <a:cubicBezTo>
                    <a:pt x="99" y="26"/>
                    <a:pt x="198" y="53"/>
                    <a:pt x="270" y="105"/>
                  </a:cubicBezTo>
                  <a:cubicBezTo>
                    <a:pt x="342" y="157"/>
                    <a:pt x="388" y="236"/>
                    <a:pt x="435" y="315"/>
                  </a:cubicBezTo>
                </a:path>
              </a:pathLst>
            </a:custGeom>
            <a:noFill/>
            <a:ln w="34925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3664481" y="373715"/>
            <a:ext cx="1440000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/>
          <p:cNvCxnSpPr/>
          <p:nvPr/>
        </p:nvCxnSpPr>
        <p:spPr>
          <a:xfrm>
            <a:off x="4387415" y="373715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3655668" y="1093715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9004944" y="371908"/>
            <a:ext cx="1025321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/>
          <p:cNvCxnSpPr/>
          <p:nvPr/>
        </p:nvCxnSpPr>
        <p:spPr>
          <a:xfrm>
            <a:off x="9502794" y="371908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27" idx="6"/>
          </p:cNvCxnSpPr>
          <p:nvPr/>
        </p:nvCxnSpPr>
        <p:spPr>
          <a:xfrm>
            <a:off x="8996131" y="1091908"/>
            <a:ext cx="1034134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右箭头 30"/>
          <p:cNvSpPr/>
          <p:nvPr/>
        </p:nvSpPr>
        <p:spPr>
          <a:xfrm>
            <a:off x="8035231" y="955383"/>
            <a:ext cx="596401" cy="340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769877" y="937621"/>
            <a:ext cx="596401" cy="340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991143" y="182177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圆偏振光的分解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052073" y="182177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椭圆偏振光的分解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5" name="直线箭头连接符 34"/>
          <p:cNvCxnSpPr/>
          <p:nvPr/>
        </p:nvCxnSpPr>
        <p:spPr>
          <a:xfrm>
            <a:off x="7814295" y="2604775"/>
            <a:ext cx="32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957699" y="254850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982438" y="254643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989024" y="254177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8690675" y="2365625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9734028" y="236562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10744556" y="236562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8387370" y="2375246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9430723" y="2375245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10441251" y="237524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2668329" y="2604775"/>
            <a:ext cx="32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2938344" y="2548503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63083" y="254643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969669" y="254177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连接符 48"/>
          <p:cNvCxnSpPr/>
          <p:nvPr/>
        </p:nvCxnSpPr>
        <p:spPr>
          <a:xfrm flipV="1">
            <a:off x="3502506" y="2365625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 flipV="1">
            <a:off x="4545859" y="236562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5556387" y="236562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18125" y="2821525"/>
            <a:ext cx="11469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  圆偏振光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椭圆偏振光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可分解为两束振动方向相互垂直的，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相干的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线偏振光。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13928" y="3979675"/>
                <a:ext cx="3718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8" y="3979675"/>
                <a:ext cx="3718326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613928" y="4553268"/>
                <a:ext cx="37430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8" y="4553268"/>
                <a:ext cx="374307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utoShape 66"/>
          <p:cNvSpPr>
            <a:spLocks noChangeArrowheads="1"/>
          </p:cNvSpPr>
          <p:nvPr/>
        </p:nvSpPr>
        <p:spPr bwMode="auto">
          <a:xfrm>
            <a:off x="557657" y="3965607"/>
            <a:ext cx="3813416" cy="1643703"/>
          </a:xfrm>
          <a:prstGeom prst="downArrowCallout">
            <a:avLst>
              <a:gd name="adj1" fmla="val 27080"/>
              <a:gd name="adj2" fmla="val 30813"/>
              <a:gd name="adj3" fmla="val 22310"/>
              <a:gd name="adj4" fmla="val 67365"/>
            </a:avLst>
          </a:prstGeom>
          <a:noFill/>
          <a:ln w="38100">
            <a:solidFill>
              <a:srgbClr val="FF35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664260" y="5724067"/>
                <a:ext cx="7248138" cy="968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𝑥𝑦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0" y="5724067"/>
                <a:ext cx="7248138" cy="9680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66"/>
          <p:cNvSpPr>
            <a:spLocks noChangeArrowheads="1"/>
          </p:cNvSpPr>
          <p:nvPr/>
        </p:nvSpPr>
        <p:spPr bwMode="auto">
          <a:xfrm flipV="1">
            <a:off x="613928" y="5207424"/>
            <a:ext cx="7298470" cy="1548000"/>
          </a:xfrm>
          <a:prstGeom prst="downArrowCallout">
            <a:avLst>
              <a:gd name="adj1" fmla="val 27080"/>
              <a:gd name="adj2" fmla="val 30813"/>
              <a:gd name="adj3" fmla="val 22310"/>
              <a:gd name="adj4" fmla="val 67365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5037006" y="3523341"/>
                <a:ext cx="2026517" cy="732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06" y="3523341"/>
                <a:ext cx="2026517" cy="73212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7241594" y="361689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轨迹方程为：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430723" y="3405960"/>
                <a:ext cx="1977143" cy="968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723" y="3405960"/>
                <a:ext cx="1977143" cy="9680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947484" y="4415386"/>
                <a:ext cx="66718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轨迹为一正椭圆，长短轴分别为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2800" b="1" i="0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endParaRPr lang="zh-CN" altLang="en-US" sz="28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484" y="4415386"/>
                <a:ext cx="6671826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1920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4969382" y="4959638"/>
                <a:ext cx="48783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，轨迹是一个圆。</a:t>
                </a: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382" y="4959638"/>
                <a:ext cx="487832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2500" t="-1529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1" grpId="0" animBg="1"/>
      <p:bldP spid="32" grpId="0" animBg="1"/>
      <p:bldP spid="33" grpId="0"/>
      <p:bldP spid="34" grpId="0"/>
      <p:bldP spid="36" grpId="0" animBg="1"/>
      <p:bldP spid="37" grpId="0" animBg="1"/>
      <p:bldP spid="38" grpId="0" animBg="1"/>
      <p:bldP spid="46" grpId="0" animBg="1"/>
      <p:bldP spid="47" grpId="0" animBg="1"/>
      <p:bldP spid="48" grpId="0" animBg="1"/>
      <p:bldP spid="52" grpId="0"/>
      <p:bldP spid="53" grpId="0"/>
      <p:bldP spid="54" grpId="0"/>
      <p:bldP spid="55" grpId="0" animBg="1"/>
      <p:bldP spid="56" grpId="0"/>
      <p:bldP spid="57" grpId="0" animBg="1"/>
      <p:bldP spid="58" grpId="0"/>
      <p:bldP spid="59" grpId="0"/>
      <p:bldP spid="60" grpId="0"/>
      <p:bldP spid="61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885070" y="790038"/>
            <a:ext cx="2268000" cy="2160000"/>
          </a:xfrm>
          <a:prstGeom prst="ellipse">
            <a:avLst/>
          </a:prstGeom>
          <a:solidFill>
            <a:srgbClr val="006600">
              <a:alpha val="10000"/>
            </a:srgbClr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8782268" y="352175"/>
            <a:ext cx="4917" cy="235280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697766" y="163294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19341" y="843296"/>
            <a:ext cx="2706653" cy="170529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06382" y="790037"/>
            <a:ext cx="1407705" cy="216000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 flipH="1" flipV="1">
            <a:off x="8774708" y="857364"/>
            <a:ext cx="0" cy="775577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104565" y="352175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565" y="352175"/>
                <a:ext cx="63042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>
            <a:off x="8837833" y="1703280"/>
            <a:ext cx="1289165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151951" y="1417496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951" y="1417496"/>
                <a:ext cx="63042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/>
          <p:cNvSpPr/>
          <p:nvPr/>
        </p:nvSpPr>
        <p:spPr>
          <a:xfrm>
            <a:off x="7907440" y="857364"/>
            <a:ext cx="1706400" cy="1705291"/>
          </a:xfrm>
          <a:prstGeom prst="ellipse">
            <a:avLst/>
          </a:prstGeom>
          <a:solidFill>
            <a:srgbClr val="006600">
              <a:alpha val="10000"/>
            </a:srgbClr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823765" y="3382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17" name="直线连接符 16"/>
          <p:cNvCxnSpPr/>
          <p:nvPr/>
        </p:nvCxnSpPr>
        <p:spPr>
          <a:xfrm flipH="1">
            <a:off x="4019070" y="494836"/>
            <a:ext cx="1589" cy="2650072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3957659" y="180126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366658" y="349073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58" y="349073"/>
                <a:ext cx="63042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/>
          <p:cNvCxnSpPr/>
          <p:nvPr/>
        </p:nvCxnSpPr>
        <p:spPr>
          <a:xfrm flipV="1">
            <a:off x="4101237" y="1856004"/>
            <a:ext cx="633698" cy="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083658" y="1904253"/>
                <a:ext cx="630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658" y="1904253"/>
                <a:ext cx="63042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4029693" y="3167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23" name="直线箭头连接符 22"/>
          <p:cNvCxnSpPr>
            <a:endCxn id="10" idx="0"/>
          </p:cNvCxnSpPr>
          <p:nvPr/>
        </p:nvCxnSpPr>
        <p:spPr>
          <a:xfrm flipH="1" flipV="1">
            <a:off x="4010235" y="790037"/>
            <a:ext cx="0" cy="1007999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07401" y="56035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正晶体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90895" y="1176990"/>
                <a:ext cx="15140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95" y="1176990"/>
                <a:ext cx="151406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844349" y="5007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负晶体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827843" y="1117354"/>
                <a:ext cx="15140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𝒆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843" y="1117354"/>
                <a:ext cx="151406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380036" y="3178063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利用惠更斯作图法讨论双折射问题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讨论几种特殊情况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</a:p>
        </p:txBody>
      </p:sp>
      <p:sp>
        <p:nvSpPr>
          <p:cNvPr id="30" name="弦形 29"/>
          <p:cNvSpPr/>
          <p:nvPr/>
        </p:nvSpPr>
        <p:spPr>
          <a:xfrm rot="14500465">
            <a:off x="8783264" y="3062651"/>
            <a:ext cx="1976519" cy="1332000"/>
          </a:xfrm>
          <a:prstGeom prst="chord">
            <a:avLst>
              <a:gd name="adj1" fmla="val 7104727"/>
              <a:gd name="adj2" fmla="val 17834929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弦形 30"/>
          <p:cNvSpPr/>
          <p:nvPr/>
        </p:nvSpPr>
        <p:spPr>
          <a:xfrm rot="16200000">
            <a:off x="9118964" y="3079236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弦形 31"/>
          <p:cNvSpPr/>
          <p:nvPr/>
        </p:nvSpPr>
        <p:spPr>
          <a:xfrm rot="14500465">
            <a:off x="7394571" y="3064067"/>
            <a:ext cx="1976519" cy="1332000"/>
          </a:xfrm>
          <a:prstGeom prst="chord">
            <a:avLst>
              <a:gd name="adj1" fmla="val 7104727"/>
              <a:gd name="adj2" fmla="val 17834929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弦形 32"/>
          <p:cNvSpPr/>
          <p:nvPr/>
        </p:nvSpPr>
        <p:spPr>
          <a:xfrm rot="16200000">
            <a:off x="7730271" y="3080652"/>
            <a:ext cx="1296000" cy="1296000"/>
          </a:xfrm>
          <a:prstGeom prst="chord">
            <a:avLst>
              <a:gd name="adj1" fmla="val 5393750"/>
              <a:gd name="adj2" fmla="val 1620000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/>
          <p:nvPr/>
        </p:nvCxnSpPr>
        <p:spPr>
          <a:xfrm flipV="1">
            <a:off x="10591159" y="3674637"/>
            <a:ext cx="931705" cy="570984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712746" y="41356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光轴</a:t>
            </a:r>
            <a:endParaRPr lang="zh-CN" altLang="en-US" sz="2400" b="1" dirty="0">
              <a:solidFill>
                <a:srgbClr val="FF0000"/>
              </a:solidFill>
              <a:latin typeface="方正书宋简体" charset="0"/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>
            <a:off x="8377083" y="2787728"/>
            <a:ext cx="0" cy="93600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8303171" y="298098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连接符 39"/>
          <p:cNvCxnSpPr/>
          <p:nvPr/>
        </p:nvCxnSpPr>
        <p:spPr>
          <a:xfrm>
            <a:off x="8195076" y="3378281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9773313" y="2790588"/>
            <a:ext cx="1603" cy="93600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709857" y="298098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连接符 44"/>
          <p:cNvCxnSpPr/>
          <p:nvPr/>
        </p:nvCxnSpPr>
        <p:spPr>
          <a:xfrm>
            <a:off x="9601762" y="3378281"/>
            <a:ext cx="342188" cy="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8370323" y="3698953"/>
            <a:ext cx="458817" cy="139334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8362598" y="3728745"/>
            <a:ext cx="0" cy="136496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8867898" y="4842213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𝒆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98" y="4842213"/>
                <a:ext cx="296556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7985220" y="4862638"/>
                <a:ext cx="306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𝒐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220" y="4862638"/>
                <a:ext cx="30617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连接符 49"/>
          <p:cNvCxnSpPr/>
          <p:nvPr/>
        </p:nvCxnSpPr>
        <p:spPr>
          <a:xfrm>
            <a:off x="7825065" y="4375422"/>
            <a:ext cx="2592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7962367" y="4662790"/>
            <a:ext cx="25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8300823" y="3966656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300823" y="448051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/>
          <p:nvPr/>
        </p:nvCxnSpPr>
        <p:spPr>
          <a:xfrm flipV="1">
            <a:off x="8375152" y="4141058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V="1">
            <a:off x="8537264" y="4699715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>
            <a:off x="9773313" y="3693936"/>
            <a:ext cx="458817" cy="1393344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>
            <a:off x="9765588" y="3723728"/>
            <a:ext cx="0" cy="1364968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9703813" y="396163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703813" y="4475502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/>
          <p:cNvCxnSpPr/>
          <p:nvPr/>
        </p:nvCxnSpPr>
        <p:spPr>
          <a:xfrm flipV="1">
            <a:off x="9778142" y="4136041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 flipV="1">
            <a:off x="9940254" y="4694698"/>
            <a:ext cx="347852" cy="125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384697" y="412397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利用双折射产生线偏振光，圆偏振光，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椭圆偏振光，偏振片。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84697" y="51637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偏振光的干涉</a:t>
            </a:r>
            <a:endParaRPr lang="en-US" altLang="zh-CN" sz="28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1991474" y="5685770"/>
                <a:ext cx="385746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474" y="5685770"/>
                <a:ext cx="3857466" cy="8094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6154373" y="58287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注意半波损失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1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/>
      <p:bldP spid="14" grpId="0"/>
      <p:bldP spid="15" grpId="0" animBg="1"/>
      <p:bldP spid="16" grpId="0"/>
      <p:bldP spid="18" grpId="0" animBg="1"/>
      <p:bldP spid="19" grpId="0"/>
      <p:bldP spid="21" grpId="0"/>
      <p:bldP spid="22" grpId="0"/>
      <p:bldP spid="24" grpId="0"/>
      <p:bldP spid="25" grpId="0"/>
      <p:bldP spid="26" grpId="0"/>
      <p:bldP spid="27" grpId="0"/>
      <p:bldP spid="29" grpId="0"/>
      <p:bldP spid="30" grpId="0" animBg="1"/>
      <p:bldP spid="31" grpId="0" animBg="1"/>
      <p:bldP spid="32" grpId="0" animBg="1"/>
      <p:bldP spid="33" grpId="0" animBg="1"/>
      <p:bldP spid="35" grpId="0"/>
      <p:bldP spid="39" grpId="0" animBg="1"/>
      <p:bldP spid="44" grpId="0" animBg="1"/>
      <p:bldP spid="48" grpId="0"/>
      <p:bldP spid="49" grpId="0"/>
      <p:bldP spid="52" grpId="0" animBg="1"/>
      <p:bldP spid="53" grpId="0" animBg="1"/>
      <p:bldP spid="58" grpId="0" animBg="1"/>
      <p:bldP spid="59" grpId="0" animBg="1"/>
      <p:bldP spid="68" grpId="0"/>
      <p:bldP spid="69" grpId="0"/>
      <p:bldP spid="70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22" y="2525452"/>
            <a:ext cx="5168667" cy="37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55996" y="270794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光的栅栏：偏振片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855569"/>
            <a:ext cx="11264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晶体的二向色性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：某些晶体能吸收某一方向的光振动，只允许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与之相垂直的光振动通过的选择吸收的性质。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55996" y="2598556"/>
            <a:ext cx="654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透光轴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：允许光通过的振动方向。</a:t>
            </a:r>
          </a:p>
        </p:txBody>
      </p:sp>
      <p:sp>
        <p:nvSpPr>
          <p:cNvPr id="34" name="罐形 33"/>
          <p:cNvSpPr/>
          <p:nvPr/>
        </p:nvSpPr>
        <p:spPr>
          <a:xfrm rot="5400000">
            <a:off x="2487430" y="3845686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1288714" y="418847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1436809" y="411695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033745" y="411695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1776827" y="394814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2389004" y="393408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3662679" y="418847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V="1">
            <a:off x="4150792" y="394814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V="1">
            <a:off x="4762969" y="393408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V="1">
            <a:off x="3830752" y="396221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 flipV="1">
            <a:off x="4442929" y="394814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96790" y="33420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811987" y="33420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057713" y="48446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透光轴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6" name="直线箭头连接符 55"/>
          <p:cNvCxnSpPr/>
          <p:nvPr/>
        </p:nvCxnSpPr>
        <p:spPr>
          <a:xfrm flipV="1">
            <a:off x="2728714" y="4314471"/>
            <a:ext cx="557533" cy="562329"/>
          </a:xfrm>
          <a:prstGeom prst="straightConnector1">
            <a:avLst/>
          </a:prstGeom>
          <a:ln w="50800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527816" y="154254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例如</a:t>
            </a:r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：碘化奎宁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86476" y="5511993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起偏器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：由自然光获得线偏振光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的装置。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5996" y="200240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偏振片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：涂有二向色性晶体的透明薄片。</a:t>
            </a:r>
          </a:p>
        </p:txBody>
      </p:sp>
      <p:cxnSp>
        <p:nvCxnSpPr>
          <p:cNvPr id="66" name="直线箭头连接符 65"/>
          <p:cNvCxnSpPr/>
          <p:nvPr/>
        </p:nvCxnSpPr>
        <p:spPr>
          <a:xfrm flipV="1">
            <a:off x="3347207" y="3657600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9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 animBg="1"/>
      <p:bldP spid="36" grpId="0" animBg="1"/>
      <p:bldP spid="37" grpId="0" animBg="1"/>
      <p:bldP spid="52" grpId="0"/>
      <p:bldP spid="53" grpId="0"/>
      <p:bldP spid="54" grpId="0"/>
      <p:bldP spid="58" grpId="0"/>
      <p:bldP spid="59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555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检偏器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996" y="77936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用来检验线偏振光方向的偏振片。</a:t>
            </a:r>
          </a:p>
        </p:txBody>
      </p:sp>
      <p:sp>
        <p:nvSpPr>
          <p:cNvPr id="4" name="罐形 3"/>
          <p:cNvSpPr/>
          <p:nvPr/>
        </p:nvSpPr>
        <p:spPr>
          <a:xfrm rot="5400000">
            <a:off x="2243590" y="1849246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>
            <a:off x="1044874" y="219203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192969" y="212051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789905" y="212051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1532987" y="195170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2145164" y="193764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3418839" y="219203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3906952" y="195170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4519129" y="193764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3586912" y="196577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V="1">
            <a:off x="4199089" y="195170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2950" y="13456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88610" y="13294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22" name="罐形 21"/>
          <p:cNvSpPr/>
          <p:nvPr/>
        </p:nvSpPr>
        <p:spPr>
          <a:xfrm rot="5400000">
            <a:off x="4649163" y="1849246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/>
          <p:nvPr/>
        </p:nvCxnSpPr>
        <p:spPr>
          <a:xfrm flipV="1">
            <a:off x="3103367" y="1696731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5511287" y="1696731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5817113" y="2159022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6305226" y="191869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6917403" y="190463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 flipV="1">
            <a:off x="5985186" y="193276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 flipV="1">
            <a:off x="6597363" y="191869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罐形 32"/>
          <p:cNvSpPr/>
          <p:nvPr/>
        </p:nvSpPr>
        <p:spPr>
          <a:xfrm rot="5400000">
            <a:off x="2275638" y="3700906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1076922" y="404369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225017" y="397217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821953" y="397217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连接符 36"/>
          <p:cNvCxnSpPr/>
          <p:nvPr/>
        </p:nvCxnSpPr>
        <p:spPr>
          <a:xfrm flipV="1">
            <a:off x="1565035" y="380336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V="1">
            <a:off x="2177212" y="378930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3450887" y="404369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3939000" y="380336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4551177" y="378930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3618960" y="381743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4231137" y="380336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84998" y="319730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20658" y="31810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48" name="罐形 47"/>
          <p:cNvSpPr/>
          <p:nvPr/>
        </p:nvSpPr>
        <p:spPr>
          <a:xfrm rot="5400000">
            <a:off x="4681211" y="3700906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3135415" y="3548391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5406420" y="3817433"/>
            <a:ext cx="286256" cy="462924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>
            <a:off x="5849161" y="4010682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607742" y="1544212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两偏振片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光轴平行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602316" y="345818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两偏振片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光轴垂直</a:t>
            </a:r>
          </a:p>
        </p:txBody>
      </p:sp>
      <p:sp>
        <p:nvSpPr>
          <p:cNvPr id="61" name="云形标注 60"/>
          <p:cNvSpPr/>
          <p:nvPr/>
        </p:nvSpPr>
        <p:spPr>
          <a:xfrm>
            <a:off x="10043160" y="3247787"/>
            <a:ext cx="1615440" cy="1032570"/>
          </a:xfrm>
          <a:prstGeom prst="cloudCallout">
            <a:avLst>
              <a:gd name="adj1" fmla="val -88123"/>
              <a:gd name="adj2" fmla="val 34762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消光</a:t>
            </a:r>
            <a:endParaRPr kumimoji="1" lang="zh-CN" altLang="en-US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罐形 61"/>
          <p:cNvSpPr/>
          <p:nvPr/>
        </p:nvSpPr>
        <p:spPr>
          <a:xfrm rot="5400000">
            <a:off x="2253237" y="5621387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3" name="直线箭头连接符 62"/>
          <p:cNvCxnSpPr/>
          <p:nvPr/>
        </p:nvCxnSpPr>
        <p:spPr>
          <a:xfrm>
            <a:off x="1054521" y="5964172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1202616" y="5892660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799552" y="589265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/>
          <p:cNvCxnSpPr/>
          <p:nvPr/>
        </p:nvCxnSpPr>
        <p:spPr>
          <a:xfrm flipV="1">
            <a:off x="1542634" y="572384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 flipV="1">
            <a:off x="2154811" y="570978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>
            <a:off x="3428486" y="5964172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/>
          <p:nvPr/>
        </p:nvCxnSpPr>
        <p:spPr>
          <a:xfrm flipV="1">
            <a:off x="3916599" y="572384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 flipV="1">
            <a:off x="4528776" y="570978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/>
          <p:cNvCxnSpPr/>
          <p:nvPr/>
        </p:nvCxnSpPr>
        <p:spPr>
          <a:xfrm flipV="1">
            <a:off x="3596559" y="573791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 flipV="1">
            <a:off x="4208736" y="572384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62597" y="51177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398257" y="51015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77" name="罐形 76"/>
          <p:cNvSpPr/>
          <p:nvPr/>
        </p:nvSpPr>
        <p:spPr>
          <a:xfrm rot="5400000">
            <a:off x="4658810" y="5621387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/>
          <p:cNvCxnSpPr/>
          <p:nvPr/>
        </p:nvCxnSpPr>
        <p:spPr>
          <a:xfrm flipV="1">
            <a:off x="3113014" y="5468872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5384019" y="5737914"/>
            <a:ext cx="286256" cy="462924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5826760" y="5931163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7579915" y="5378668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问题：若检偏器转动，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    结果如何？</a:t>
            </a:r>
          </a:p>
        </p:txBody>
      </p:sp>
    </p:spTree>
    <p:extLst>
      <p:ext uri="{BB962C8B-B14F-4D97-AF65-F5344CB8AC3E}">
        <p14:creationId xmlns:p14="http://schemas.microsoft.com/office/powerpoint/2010/main" val="16182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 animBg="1"/>
      <p:bldP spid="16" grpId="0"/>
      <p:bldP spid="17" grpId="0"/>
      <p:bldP spid="22" grpId="0" animBg="1"/>
      <p:bldP spid="33" grpId="0" animBg="1"/>
      <p:bldP spid="35" grpId="0" animBg="1"/>
      <p:bldP spid="36" grpId="0" animBg="1"/>
      <p:bldP spid="44" grpId="0"/>
      <p:bldP spid="45" grpId="0"/>
      <p:bldP spid="48" grpId="0" animBg="1"/>
      <p:bldP spid="57" grpId="0"/>
      <p:bldP spid="58" grpId="0"/>
      <p:bldP spid="61" grpId="0" animBg="1"/>
      <p:bldP spid="62" grpId="0" animBg="1"/>
      <p:bldP spid="64" grpId="0" animBg="1"/>
      <p:bldP spid="65" grpId="0" animBg="1"/>
      <p:bldP spid="73" grpId="0"/>
      <p:bldP spid="74" grpId="0"/>
      <p:bldP spid="77" grpId="0" animBg="1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96" y="27079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马吕斯定律</a:t>
            </a:r>
          </a:p>
        </p:txBody>
      </p:sp>
      <p:cxnSp>
        <p:nvCxnSpPr>
          <p:cNvPr id="3" name="直线箭头连接符 2"/>
          <p:cNvCxnSpPr/>
          <p:nvPr/>
        </p:nvCxnSpPr>
        <p:spPr>
          <a:xfrm flipV="1">
            <a:off x="746246" y="1889760"/>
            <a:ext cx="198171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 flipV="1">
            <a:off x="1401999" y="165359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V="1">
            <a:off x="2324230" y="1654768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944799" y="166883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V="1">
            <a:off x="1861776" y="1653594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11403" y="10199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sp>
        <p:nvSpPr>
          <p:cNvPr id="19" name="罐形 18"/>
          <p:cNvSpPr/>
          <p:nvPr/>
        </p:nvSpPr>
        <p:spPr>
          <a:xfrm rot="5400000">
            <a:off x="2524505" y="1309983"/>
            <a:ext cx="1872362" cy="116496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3489889" y="1418545"/>
            <a:ext cx="538040" cy="943129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 flipV="1">
            <a:off x="3739393" y="967664"/>
            <a:ext cx="22730" cy="186098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形状 26"/>
          <p:cNvSpPr/>
          <p:nvPr/>
        </p:nvSpPr>
        <p:spPr>
          <a:xfrm>
            <a:off x="3733800" y="1447800"/>
            <a:ext cx="182880" cy="198120"/>
          </a:xfrm>
          <a:custGeom>
            <a:avLst/>
            <a:gdLst>
              <a:gd name="connsiteX0" fmla="*/ 0 w 182880"/>
              <a:gd name="connsiteY0" fmla="*/ 0 h 198120"/>
              <a:gd name="connsiteX1" fmla="*/ 91440 w 182880"/>
              <a:gd name="connsiteY1" fmla="*/ 60960 h 198120"/>
              <a:gd name="connsiteX2" fmla="*/ 182880 w 182880"/>
              <a:gd name="connsiteY2" fmla="*/ 198120 h 198120"/>
              <a:gd name="connsiteX3" fmla="*/ 182880 w 182880"/>
              <a:gd name="connsiteY3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98120">
                <a:moveTo>
                  <a:pt x="0" y="0"/>
                </a:moveTo>
                <a:cubicBezTo>
                  <a:pt x="30480" y="13970"/>
                  <a:pt x="60960" y="27940"/>
                  <a:pt x="91440" y="60960"/>
                </a:cubicBezTo>
                <a:cubicBezTo>
                  <a:pt x="121920" y="93980"/>
                  <a:pt x="182880" y="198120"/>
                  <a:pt x="182880" y="198120"/>
                </a:cubicBezTo>
                <a:lnTo>
                  <a:pt x="182880" y="19812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703320" y="1050391"/>
                <a:ext cx="339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20" y="1050391"/>
                <a:ext cx="3398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 flipV="1">
            <a:off x="4251446" y="1889760"/>
            <a:ext cx="198171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V="1">
            <a:off x="4378340" y="1699086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 flipV="1">
            <a:off x="4793025" y="1710169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 flipV="1">
            <a:off x="5253861" y="1714326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V="1">
            <a:off x="5668546" y="1725409"/>
            <a:ext cx="251330" cy="35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457209" y="2279193"/>
                <a:ext cx="4338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09" y="2279193"/>
                <a:ext cx="43383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637312" y="2279193"/>
                <a:ext cx="10176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?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12" y="2279193"/>
                <a:ext cx="10176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325269" y="664879"/>
                <a:ext cx="500586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69" y="664879"/>
                <a:ext cx="500586" cy="483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/>
          <p:cNvCxnSpPr/>
          <p:nvPr/>
        </p:nvCxnSpPr>
        <p:spPr>
          <a:xfrm flipV="1">
            <a:off x="7310820" y="849605"/>
            <a:ext cx="1920240" cy="2583109"/>
          </a:xfrm>
          <a:prstGeom prst="line">
            <a:avLst/>
          </a:prstGeom>
          <a:ln w="4445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278240" y="688419"/>
                <a:ext cx="329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240" y="688419"/>
                <a:ext cx="32938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/>
          <p:cNvCxnSpPr/>
          <p:nvPr/>
        </p:nvCxnSpPr>
        <p:spPr>
          <a:xfrm flipH="1" flipV="1">
            <a:off x="7864763" y="763394"/>
            <a:ext cx="0" cy="1944000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 flipV="1">
            <a:off x="7864763" y="1490854"/>
            <a:ext cx="894587" cy="1216541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 flipV="1">
            <a:off x="7876530" y="812598"/>
            <a:ext cx="882820" cy="708736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形状 54"/>
          <p:cNvSpPr/>
          <p:nvPr/>
        </p:nvSpPr>
        <p:spPr>
          <a:xfrm>
            <a:off x="7880021" y="2194909"/>
            <a:ext cx="268207" cy="119689"/>
          </a:xfrm>
          <a:custGeom>
            <a:avLst/>
            <a:gdLst>
              <a:gd name="connsiteX0" fmla="*/ 0 w 182880"/>
              <a:gd name="connsiteY0" fmla="*/ 0 h 198120"/>
              <a:gd name="connsiteX1" fmla="*/ 91440 w 182880"/>
              <a:gd name="connsiteY1" fmla="*/ 60960 h 198120"/>
              <a:gd name="connsiteX2" fmla="*/ 182880 w 182880"/>
              <a:gd name="connsiteY2" fmla="*/ 198120 h 198120"/>
              <a:gd name="connsiteX3" fmla="*/ 182880 w 182880"/>
              <a:gd name="connsiteY3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98120">
                <a:moveTo>
                  <a:pt x="0" y="0"/>
                </a:moveTo>
                <a:cubicBezTo>
                  <a:pt x="30480" y="13970"/>
                  <a:pt x="60960" y="27940"/>
                  <a:pt x="91440" y="60960"/>
                </a:cubicBezTo>
                <a:cubicBezTo>
                  <a:pt x="121920" y="93980"/>
                  <a:pt x="182880" y="198120"/>
                  <a:pt x="182880" y="198120"/>
                </a:cubicBezTo>
                <a:lnTo>
                  <a:pt x="182880" y="19812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7911944" y="1775721"/>
                <a:ext cx="339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944" y="1775721"/>
                <a:ext cx="3398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8442793" y="2247278"/>
                <a:ext cx="230563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93" y="2247278"/>
                <a:ext cx="230563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240290" y="3320041"/>
                <a:ext cx="1413079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bSup>
                        <m:sSub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90" y="3320041"/>
                <a:ext cx="1413079" cy="5021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189821" y="3335136"/>
                <a:ext cx="3294813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21" y="3335136"/>
                <a:ext cx="3294813" cy="50218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2269273" y="4126058"/>
                <a:ext cx="2174505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73" y="4126058"/>
                <a:ext cx="2174505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/>
          <p:cNvSpPr txBox="1"/>
          <p:nvPr/>
        </p:nvSpPr>
        <p:spPr>
          <a:xfrm>
            <a:off x="5012700" y="4034140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马吕斯定律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1215342" y="4872917"/>
                <a:ext cx="11333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42" y="4872917"/>
                <a:ext cx="1133324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2633985" y="4861514"/>
                <a:ext cx="1136530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985" y="4861514"/>
                <a:ext cx="1136530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utoShape 2"/>
          <p:cNvSpPr>
            <a:spLocks/>
          </p:cNvSpPr>
          <p:nvPr/>
        </p:nvSpPr>
        <p:spPr bwMode="auto">
          <a:xfrm>
            <a:off x="800156" y="4940095"/>
            <a:ext cx="212117" cy="1422178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215342" y="5545845"/>
                <a:ext cx="1158201" cy="836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42" y="5545845"/>
                <a:ext cx="1158201" cy="8368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633985" y="5717322"/>
                <a:ext cx="1042528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985" y="5717322"/>
                <a:ext cx="1042528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/>
          <p:cNvSpPr txBox="1"/>
          <p:nvPr/>
        </p:nvSpPr>
        <p:spPr>
          <a:xfrm>
            <a:off x="3902477" y="565118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消光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844872" y="4970575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线偏振光经过偏振片时，旋转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偏振片会出现消光现象。</a:t>
            </a:r>
          </a:p>
        </p:txBody>
      </p:sp>
    </p:spTree>
    <p:extLst>
      <p:ext uri="{BB962C8B-B14F-4D97-AF65-F5344CB8AC3E}">
        <p14:creationId xmlns:p14="http://schemas.microsoft.com/office/powerpoint/2010/main" val="7647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55" grpId="0" animBg="1"/>
      <p:bldP spid="56" grpId="0"/>
      <p:bldP spid="57" grpId="0"/>
      <p:bldP spid="58" grpId="0"/>
      <p:bldP spid="59" grpId="0"/>
      <p:bldP spid="60" grpId="0" animBg="1"/>
      <p:bldP spid="61" grpId="0"/>
      <p:bldP spid="62" grpId="0"/>
      <p:bldP spid="63" grpId="0"/>
      <p:bldP spid="64" grpId="0" animBg="1"/>
      <p:bldP spid="65" grpId="0"/>
      <p:bldP spid="66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罐形 1"/>
          <p:cNvSpPr/>
          <p:nvPr/>
        </p:nvSpPr>
        <p:spPr>
          <a:xfrm rot="5400000">
            <a:off x="3657863" y="760326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>
            <a:off x="2459147" y="110311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2607242" y="1031599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04178" y="103159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2947260" y="86278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V="1">
            <a:off x="3559437" y="84872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4833112" y="1103111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5321225" y="86278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5933402" y="848721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5001185" y="87685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5613362" y="86278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67223" y="3552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  <a:endParaRPr lang="zh-CN" altLang="en-US" sz="28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2420" y="3552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4517640" y="572240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71588" y="2686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自然光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421668" y="472306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自然光通过偏振片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可形成线偏振光</a:t>
            </a:r>
          </a:p>
        </p:txBody>
      </p:sp>
      <p:sp>
        <p:nvSpPr>
          <p:cNvPr id="19" name="椭圆 18"/>
          <p:cNvSpPr/>
          <p:nvPr/>
        </p:nvSpPr>
        <p:spPr>
          <a:xfrm>
            <a:off x="2189336" y="1933292"/>
            <a:ext cx="1440000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2912270" y="1933292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2180523" y="2653292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2388398" y="2159901"/>
            <a:ext cx="1030055" cy="974372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2417237" y="2158243"/>
            <a:ext cx="987148" cy="982421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2279909" y="2358346"/>
            <a:ext cx="1295683" cy="572572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2251468" y="2406627"/>
            <a:ext cx="1310056" cy="507474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2614583" y="2011419"/>
            <a:ext cx="597898" cy="1347805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2637769" y="2008670"/>
            <a:ext cx="546576" cy="1295257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4182709" y="1933292"/>
            <a:ext cx="1440000" cy="1440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>
            <a:off x="4905643" y="1933292"/>
            <a:ext cx="0" cy="144000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4173896" y="2653292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706606" y="1965561"/>
                <a:ext cx="1340687" cy="472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06" y="1965561"/>
                <a:ext cx="1340687" cy="472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622709" y="2918158"/>
                <a:ext cx="1735796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𝐼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09" y="2918158"/>
                <a:ext cx="1735796" cy="4648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872235" y="2213256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没有优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势方向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42910" y="184261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光强变化：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734536" y="2768428"/>
                <a:ext cx="4883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36" y="2768428"/>
                <a:ext cx="48833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090164" y="2514185"/>
                <a:ext cx="488339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 smtClean="0">
                                  <a:latin typeface="Cambria Math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zh-CN" sz="3200" b="1" i="1" smtClean="0">
                                  <a:latin typeface="Cambria Math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64" y="2514185"/>
                <a:ext cx="488339" cy="9187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右箭头 39"/>
          <p:cNvSpPr/>
          <p:nvPr/>
        </p:nvSpPr>
        <p:spPr>
          <a:xfrm>
            <a:off x="8353529" y="2915977"/>
            <a:ext cx="549357" cy="220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71588" y="3528533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自然光通过偏振片，不会出现消光，且旋转偏振片时光强不变。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1588" y="408226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部分偏振光</a:t>
            </a:r>
          </a:p>
        </p:txBody>
      </p:sp>
      <p:sp>
        <p:nvSpPr>
          <p:cNvPr id="48" name="罐形 47"/>
          <p:cNvSpPr/>
          <p:nvPr/>
        </p:nvSpPr>
        <p:spPr>
          <a:xfrm rot="5400000">
            <a:off x="4633370" y="4585575"/>
            <a:ext cx="1399922" cy="662306"/>
          </a:xfrm>
          <a:prstGeom prst="can">
            <a:avLst>
              <a:gd name="adj" fmla="val 50000"/>
            </a:avLst>
          </a:prstGeom>
          <a:solidFill>
            <a:srgbClr val="CCCC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2914145" y="4927184"/>
            <a:ext cx="2000340" cy="117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3146648" y="4856848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997367" y="4864185"/>
            <a:ext cx="125999" cy="125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连接符 51"/>
          <p:cNvCxnSpPr/>
          <p:nvPr/>
        </p:nvCxnSpPr>
        <p:spPr>
          <a:xfrm flipV="1">
            <a:off x="3486666" y="4688036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V="1">
            <a:off x="4352064" y="4673970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>
            <a:off x="5808619" y="4928360"/>
            <a:ext cx="14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V="1">
            <a:off x="6296732" y="4688036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V="1">
            <a:off x="6908909" y="4673970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/>
          <p:nvPr/>
        </p:nvCxnSpPr>
        <p:spPr>
          <a:xfrm flipV="1">
            <a:off x="5976692" y="4702102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 flipV="1">
            <a:off x="6588869" y="4688036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733241" y="418045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部分偏振光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957927" y="41804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线偏振光</a:t>
            </a:r>
          </a:p>
        </p:txBody>
      </p:sp>
      <p:cxnSp>
        <p:nvCxnSpPr>
          <p:cNvPr id="61" name="直线箭头连接符 60"/>
          <p:cNvCxnSpPr/>
          <p:nvPr/>
        </p:nvCxnSpPr>
        <p:spPr>
          <a:xfrm flipV="1">
            <a:off x="5493147" y="4397489"/>
            <a:ext cx="0" cy="990600"/>
          </a:xfrm>
          <a:prstGeom prst="straightConnector1">
            <a:avLst/>
          </a:prstGeom>
          <a:ln w="63500">
            <a:solidFill>
              <a:srgbClr val="FF66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881571" y="447357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同样可形成线偏振光</a:t>
            </a:r>
          </a:p>
        </p:txBody>
      </p:sp>
      <p:cxnSp>
        <p:nvCxnSpPr>
          <p:cNvPr id="64" name="直线连接符 63"/>
          <p:cNvCxnSpPr/>
          <p:nvPr/>
        </p:nvCxnSpPr>
        <p:spPr>
          <a:xfrm flipV="1">
            <a:off x="3753239" y="4688033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4632705" y="4673967"/>
            <a:ext cx="0" cy="45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1259369" y="4852443"/>
            <a:ext cx="1440000" cy="182458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箭头连接符 67"/>
          <p:cNvCxnSpPr>
            <a:endCxn id="70" idx="4"/>
          </p:cNvCxnSpPr>
          <p:nvPr/>
        </p:nvCxnSpPr>
        <p:spPr>
          <a:xfrm flipH="1">
            <a:off x="1979369" y="4852444"/>
            <a:ext cx="0" cy="1824588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 flipV="1">
            <a:off x="1259369" y="5769392"/>
            <a:ext cx="14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1458431" y="5093121"/>
            <a:ext cx="1030055" cy="1330774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 flipV="1">
            <a:off x="1484320" y="5105532"/>
            <a:ext cx="1004166" cy="1332431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2798481" y="5687029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有优势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方向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752482" y="5626840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同样不会出现消光，但旋转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偏振片时光强会变化。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4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13" grpId="0"/>
      <p:bldP spid="14" grpId="0"/>
      <p:bldP spid="18" grpId="0"/>
      <p:bldP spid="19" grpId="0" animBg="1"/>
      <p:bldP spid="28" grpId="0" animBg="1"/>
      <p:bldP spid="31" grpId="0"/>
      <p:bldP spid="32" grpId="0"/>
      <p:bldP spid="35" grpId="0"/>
      <p:bldP spid="36" grpId="0"/>
      <p:bldP spid="37" grpId="0"/>
      <p:bldP spid="39" grpId="0"/>
      <p:bldP spid="40" grpId="0" animBg="1"/>
      <p:bldP spid="41" grpId="0"/>
      <p:bldP spid="47" grpId="0"/>
      <p:bldP spid="48" grpId="0" animBg="1"/>
      <p:bldP spid="50" grpId="0" animBg="1"/>
      <p:bldP spid="51" grpId="0" animBg="1"/>
      <p:bldP spid="59" grpId="0"/>
      <p:bldP spid="60" grpId="0"/>
      <p:bldP spid="62" grpId="0"/>
      <p:bldP spid="67" grpId="0" animBg="1"/>
      <p:bldP spid="72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588" y="2686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圆偏振光，椭圆偏振光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1588" y="853375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振动矢量在平面内以一定角速度旋转，轨迹为圆就是圆偏振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光，轨迹为椭圆就是椭圆偏振光。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858126" y="4267606"/>
            <a:ext cx="4164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331161" y="2827606"/>
            <a:ext cx="2880000" cy="2880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2757263" y="2222695"/>
            <a:ext cx="0" cy="39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331331" y="2827606"/>
            <a:ext cx="2880000" cy="288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2771331" y="3066757"/>
            <a:ext cx="745592" cy="1186781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505680" y="2599774"/>
                <a:ext cx="28693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80" y="2599774"/>
                <a:ext cx="286938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698995" y="4281675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995" y="4281675"/>
                <a:ext cx="2628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862168" y="2070553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168" y="2070553"/>
                <a:ext cx="26930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000" r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313699" y="2403631"/>
                <a:ext cx="4359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699" y="2403631"/>
                <a:ext cx="435953" cy="403187"/>
              </a:xfrm>
              <a:prstGeom prst="rect">
                <a:avLst/>
              </a:prstGeom>
              <a:blipFill rotWithShape="0">
                <a:blip r:embed="rId5"/>
                <a:stretch>
                  <a:fillRect l="-14085" r="-5634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197088" y="3873168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088" y="3873168"/>
                <a:ext cx="43114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085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任意形状 18"/>
          <p:cNvSpPr/>
          <p:nvPr/>
        </p:nvSpPr>
        <p:spPr>
          <a:xfrm>
            <a:off x="3217034" y="4858448"/>
            <a:ext cx="575584" cy="572289"/>
          </a:xfrm>
          <a:custGeom>
            <a:avLst/>
            <a:gdLst>
              <a:gd name="connsiteX0" fmla="*/ 0 w 604910"/>
              <a:gd name="connsiteY0" fmla="*/ 886264 h 886264"/>
              <a:gd name="connsiteX1" fmla="*/ 393895 w 604910"/>
              <a:gd name="connsiteY1" fmla="*/ 492369 h 886264"/>
              <a:gd name="connsiteX2" fmla="*/ 604910 w 604910"/>
              <a:gd name="connsiteY2" fmla="*/ 0 h 886264"/>
              <a:gd name="connsiteX3" fmla="*/ 604910 w 604910"/>
              <a:gd name="connsiteY3" fmla="*/ 0 h 886264"/>
              <a:gd name="connsiteX4" fmla="*/ 604910 w 604910"/>
              <a:gd name="connsiteY4" fmla="*/ 0 h 886264"/>
              <a:gd name="connsiteX5" fmla="*/ 604910 w 604910"/>
              <a:gd name="connsiteY5" fmla="*/ 0 h 886264"/>
              <a:gd name="connsiteX6" fmla="*/ 604910 w 604910"/>
              <a:gd name="connsiteY6" fmla="*/ 0 h 88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4910" h="886264">
                <a:moveTo>
                  <a:pt x="0" y="886264"/>
                </a:moveTo>
                <a:cubicBezTo>
                  <a:pt x="146538" y="763172"/>
                  <a:pt x="293077" y="640080"/>
                  <a:pt x="393895" y="492369"/>
                </a:cubicBezTo>
                <a:cubicBezTo>
                  <a:pt x="494713" y="344658"/>
                  <a:pt x="604910" y="0"/>
                  <a:pt x="604910" y="0"/>
                </a:cubicBezTo>
                <a:lnTo>
                  <a:pt x="604910" y="0"/>
                </a:lnTo>
                <a:lnTo>
                  <a:pt x="604910" y="0"/>
                </a:lnTo>
                <a:lnTo>
                  <a:pt x="604910" y="0"/>
                </a:lnTo>
                <a:lnTo>
                  <a:pt x="604910" y="0"/>
                </a:lnTo>
              </a:path>
            </a:pathLst>
          </a:custGeom>
          <a:noFill/>
          <a:ln w="50800">
            <a:solidFill>
              <a:srgbClr val="CC00CC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216864" y="4802940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64" y="4802940"/>
                <a:ext cx="33182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 flipV="1">
            <a:off x="6104002" y="4183918"/>
            <a:ext cx="4164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675512" y="2673578"/>
            <a:ext cx="2700000" cy="3078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/>
          <p:cNvCxnSpPr/>
          <p:nvPr/>
        </p:nvCxnSpPr>
        <p:spPr>
          <a:xfrm flipV="1">
            <a:off x="8003139" y="2139007"/>
            <a:ext cx="0" cy="39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 rot="19493454">
            <a:off x="6928335" y="2506435"/>
            <a:ext cx="2211836" cy="340636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8017207" y="3265998"/>
            <a:ext cx="683460" cy="903853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737083" y="2863090"/>
                <a:ext cx="28693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083" y="2863090"/>
                <a:ext cx="286938" cy="414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944871" y="4197987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871" y="4197987"/>
                <a:ext cx="26289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636" r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108044" y="1986865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44" y="1986865"/>
                <a:ext cx="26930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5000" r="-25000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7559575" y="2235535"/>
                <a:ext cx="4359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75" y="2235535"/>
                <a:ext cx="435953" cy="403187"/>
              </a:xfrm>
              <a:prstGeom prst="rect">
                <a:avLst/>
              </a:prstGeom>
              <a:blipFill rotWithShape="0">
                <a:blip r:embed="rId11"/>
                <a:stretch>
                  <a:fillRect l="-13889" r="-5556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414828" y="3789480"/>
                <a:ext cx="431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28" y="3789480"/>
                <a:ext cx="431144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08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任意形状 30"/>
          <p:cNvSpPr/>
          <p:nvPr/>
        </p:nvSpPr>
        <p:spPr>
          <a:xfrm rot="17471345">
            <a:off x="8672154" y="3872668"/>
            <a:ext cx="575584" cy="572289"/>
          </a:xfrm>
          <a:custGeom>
            <a:avLst/>
            <a:gdLst>
              <a:gd name="connsiteX0" fmla="*/ 0 w 604910"/>
              <a:gd name="connsiteY0" fmla="*/ 886264 h 886264"/>
              <a:gd name="connsiteX1" fmla="*/ 393895 w 604910"/>
              <a:gd name="connsiteY1" fmla="*/ 492369 h 886264"/>
              <a:gd name="connsiteX2" fmla="*/ 604910 w 604910"/>
              <a:gd name="connsiteY2" fmla="*/ 0 h 886264"/>
              <a:gd name="connsiteX3" fmla="*/ 604910 w 604910"/>
              <a:gd name="connsiteY3" fmla="*/ 0 h 886264"/>
              <a:gd name="connsiteX4" fmla="*/ 604910 w 604910"/>
              <a:gd name="connsiteY4" fmla="*/ 0 h 886264"/>
              <a:gd name="connsiteX5" fmla="*/ 604910 w 604910"/>
              <a:gd name="connsiteY5" fmla="*/ 0 h 886264"/>
              <a:gd name="connsiteX6" fmla="*/ 604910 w 604910"/>
              <a:gd name="connsiteY6" fmla="*/ 0 h 88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4910" h="886264">
                <a:moveTo>
                  <a:pt x="0" y="886264"/>
                </a:moveTo>
                <a:cubicBezTo>
                  <a:pt x="146538" y="763172"/>
                  <a:pt x="293077" y="640080"/>
                  <a:pt x="393895" y="492369"/>
                </a:cubicBezTo>
                <a:cubicBezTo>
                  <a:pt x="494713" y="344658"/>
                  <a:pt x="604910" y="0"/>
                  <a:pt x="604910" y="0"/>
                </a:cubicBezTo>
                <a:lnTo>
                  <a:pt x="604910" y="0"/>
                </a:lnTo>
                <a:lnTo>
                  <a:pt x="604910" y="0"/>
                </a:lnTo>
                <a:lnTo>
                  <a:pt x="604910" y="0"/>
                </a:lnTo>
                <a:lnTo>
                  <a:pt x="604910" y="0"/>
                </a:lnTo>
              </a:path>
            </a:pathLst>
          </a:custGeom>
          <a:noFill/>
          <a:ln w="50800">
            <a:solidFill>
              <a:srgbClr val="CC00CC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700667" y="4242952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C00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667" y="4242952"/>
                <a:ext cx="33182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0909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7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1" grpId="0" animBg="1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2" grpId="0" animBg="1"/>
      <p:bldP spid="24" grpId="0" animBg="1"/>
      <p:bldP spid="26" grpId="0"/>
      <p:bldP spid="27" grpId="0"/>
      <p:bldP spid="28" grpId="0"/>
      <p:bldP spid="29" grpId="0"/>
      <p:bldP spid="30" grpId="0"/>
      <p:bldP spid="31" grpId="0" animBg="1"/>
      <p:bldP spid="3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10412</TotalTime>
  <Words>3219</Words>
  <Application>Microsoft Office PowerPoint</Application>
  <PresentationFormat>宽屏</PresentationFormat>
  <Paragraphs>755</Paragraphs>
  <Slides>40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等线</vt:lpstr>
      <vt:lpstr>等线 Light</vt:lpstr>
      <vt:lpstr>方正书宋简体</vt:lpstr>
      <vt:lpstr>SimHei</vt:lpstr>
      <vt:lpstr>SimSun</vt:lpstr>
      <vt:lpstr>Arial</vt:lpstr>
      <vt:lpstr>Cambria Math</vt:lpstr>
      <vt:lpstr>Mangal</vt:lpstr>
      <vt:lpstr>Symbol</vt:lpstr>
      <vt:lpstr>Times New Roman</vt:lpstr>
      <vt:lpstr>Office 主题​​</vt:lpstr>
      <vt:lpstr>公式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QCZ</cp:lastModifiedBy>
  <cp:revision>597</cp:revision>
  <cp:lastPrinted>2017-11-29T13:39:39Z</cp:lastPrinted>
  <dcterms:created xsi:type="dcterms:W3CDTF">2017-02-13T13:22:36Z</dcterms:created>
  <dcterms:modified xsi:type="dcterms:W3CDTF">2022-11-15T01:45:12Z</dcterms:modified>
</cp:coreProperties>
</file>